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66" r:id="rId3"/>
    <p:sldId id="257" r:id="rId4"/>
    <p:sldId id="301" r:id="rId5"/>
    <p:sldId id="260" r:id="rId6"/>
    <p:sldId id="261" r:id="rId7"/>
    <p:sldId id="262" r:id="rId8"/>
    <p:sldId id="263" r:id="rId9"/>
    <p:sldId id="296" r:id="rId10"/>
    <p:sldId id="279" r:id="rId11"/>
    <p:sldId id="280" r:id="rId12"/>
    <p:sldId id="265" r:id="rId13"/>
    <p:sldId id="264" r:id="rId14"/>
    <p:sldId id="278" r:id="rId15"/>
    <p:sldId id="267" r:id="rId16"/>
    <p:sldId id="268" r:id="rId17"/>
    <p:sldId id="269" r:id="rId18"/>
    <p:sldId id="270" r:id="rId19"/>
    <p:sldId id="271" r:id="rId20"/>
    <p:sldId id="272" r:id="rId21"/>
    <p:sldId id="273" r:id="rId22"/>
    <p:sldId id="282" r:id="rId23"/>
    <p:sldId id="289" r:id="rId24"/>
    <p:sldId id="295" r:id="rId25"/>
    <p:sldId id="293" r:id="rId26"/>
    <p:sldId id="309" r:id="rId27"/>
    <p:sldId id="310" r:id="rId28"/>
    <p:sldId id="299" r:id="rId29"/>
    <p:sldId id="297" r:id="rId30"/>
    <p:sldId id="302" r:id="rId31"/>
    <p:sldId id="305" r:id="rId32"/>
    <p:sldId id="304" r:id="rId33"/>
    <p:sldId id="307" r:id="rId34"/>
    <p:sldId id="306" r:id="rId35"/>
    <p:sldId id="308" r:id="rId36"/>
    <p:sldId id="291" r:id="rId37"/>
    <p:sldId id="292" r:id="rId38"/>
    <p:sldId id="311" r:id="rId39"/>
    <p:sldId id="294" r:id="rId40"/>
    <p:sldId id="312"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overed By Your Grace" panose="020B0604020202020204" charset="0"/>
      <p:regular r:id="rId47"/>
    </p:embeddedFont>
    <p:embeddedFont>
      <p:font typeface="Montserrat" panose="000005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93F7147-0234-4170-A320-C3C0CE3DA007}">
          <p14:sldIdLst>
            <p14:sldId id="256"/>
            <p14:sldId id="266"/>
            <p14:sldId id="257"/>
            <p14:sldId id="301"/>
            <p14:sldId id="260"/>
            <p14:sldId id="261"/>
            <p14:sldId id="262"/>
            <p14:sldId id="263"/>
            <p14:sldId id="296"/>
            <p14:sldId id="279"/>
            <p14:sldId id="280"/>
            <p14:sldId id="265"/>
            <p14:sldId id="264"/>
            <p14:sldId id="278"/>
            <p14:sldId id="267"/>
            <p14:sldId id="268"/>
            <p14:sldId id="269"/>
            <p14:sldId id="270"/>
            <p14:sldId id="271"/>
            <p14:sldId id="272"/>
            <p14:sldId id="273"/>
            <p14:sldId id="282"/>
            <p14:sldId id="289"/>
            <p14:sldId id="295"/>
            <p14:sldId id="293"/>
            <p14:sldId id="309"/>
            <p14:sldId id="310"/>
            <p14:sldId id="299"/>
            <p14:sldId id="297"/>
            <p14:sldId id="302"/>
            <p14:sldId id="305"/>
            <p14:sldId id="304"/>
            <p14:sldId id="307"/>
            <p14:sldId id="306"/>
            <p14:sldId id="308"/>
            <p14:sldId id="291"/>
            <p14:sldId id="292"/>
            <p14:sldId id="311"/>
            <p14:sldId id="294"/>
            <p14:sldId id="31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autoAdjust="0"/>
    <p:restoredTop sz="94681" autoAdjust="0"/>
  </p:normalViewPr>
  <p:slideViewPr>
    <p:cSldViewPr snapToGrid="0">
      <p:cViewPr varScale="1">
        <p:scale>
          <a:sx n="103" d="100"/>
          <a:sy n="103" d="100"/>
        </p:scale>
        <p:origin x="840" y="43"/>
      </p:cViewPr>
      <p:guideLst>
        <p:guide orient="horz" pos="1620"/>
        <p:guide pos="2880"/>
      </p:guideLst>
    </p:cSldViewPr>
  </p:slideViewPr>
  <p:outlineViewPr>
    <p:cViewPr>
      <p:scale>
        <a:sx n="33" d="100"/>
        <a:sy n="33" d="100"/>
      </p:scale>
      <p:origin x="0" y="-8328"/>
    </p:cViewPr>
  </p:outlineViewPr>
  <p:notesTextViewPr>
    <p:cViewPr>
      <p:scale>
        <a:sx n="1" d="1"/>
        <a:sy n="1" d="1"/>
      </p:scale>
      <p:origin x="0" y="0"/>
    </p:cViewPr>
  </p:notesTextViewPr>
  <p:sorterViewPr>
    <p:cViewPr>
      <p:scale>
        <a:sx n="100" d="100"/>
        <a:sy n="100" d="100"/>
      </p:scale>
      <p:origin x="0" y="-4541"/>
    </p:cViewPr>
  </p:sorterViewPr>
  <p:notesViewPr>
    <p:cSldViewPr snapToGrid="0">
      <p:cViewPr varScale="1">
        <p:scale>
          <a:sx n="38" d="100"/>
          <a:sy n="38" d="100"/>
        </p:scale>
        <p:origin x="1714" y="4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First, let’s preview London’s restaurants...</a:t>
            </a:r>
          </a:p>
          <a:p>
            <a:pPr marL="158750" indent="0">
              <a:buNone/>
            </a:pPr>
            <a:r>
              <a:rPr lang="en-US" dirty="0"/>
              <a:t>(this slide can be hidden)</a:t>
            </a:r>
          </a:p>
          <a:p>
            <a:endParaRPr lang="en-US" dirty="0"/>
          </a:p>
        </p:txBody>
      </p:sp>
    </p:spTree>
    <p:extLst>
      <p:ext uri="{BB962C8B-B14F-4D97-AF65-F5344CB8AC3E}">
        <p14:creationId xmlns:p14="http://schemas.microsoft.com/office/powerpoint/2010/main" val="3587128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Next, is an example of points of interests on NYC map.</a:t>
            </a:r>
          </a:p>
          <a:p>
            <a:pPr marL="158750" indent="0">
              <a:buNone/>
            </a:pPr>
            <a:r>
              <a:rPr lang="en-US" dirty="0"/>
              <a:t>(this slide can be hidden)</a:t>
            </a:r>
          </a:p>
          <a:p>
            <a:endParaRPr lang="en-US" dirty="0"/>
          </a:p>
        </p:txBody>
      </p:sp>
    </p:spTree>
    <p:extLst>
      <p:ext uri="{BB962C8B-B14F-4D97-AF65-F5344CB8AC3E}">
        <p14:creationId xmlns:p14="http://schemas.microsoft.com/office/powerpoint/2010/main" val="2800545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2ff5ef0b7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2ff5ef0b7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Laura will lead our demonstration. :)</a:t>
            </a:r>
          </a:p>
          <a:p>
            <a:pPr marL="0" lvl="0" indent="0" algn="l" rtl="0">
              <a:spcBef>
                <a:spcPts val="0"/>
              </a:spcBef>
              <a:spcAft>
                <a:spcPts val="0"/>
              </a:spcAft>
              <a:buNone/>
            </a:pPr>
            <a:r>
              <a:rPr lang="en-US" dirty="0"/>
              <a:t>(this link goes directly to the public tableau presentation: https://public.tableau.com/app/profile/laura.clark2190/viz/VacationProject/VacationStory?publish=yes)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2f745825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2f745825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highlight>
                  <a:srgbClr val="FFFF00"/>
                </a:highlight>
              </a:rPr>
              <a:t>So</a:t>
            </a:r>
            <a:r>
              <a:rPr lang="en-US" dirty="0"/>
              <a:t>, now that you have the ideal itinerary, go book your trip...</a:t>
            </a:r>
            <a:r>
              <a:rPr lang="en-US" dirty="0">
                <a:highlight>
                  <a:srgbClr val="FFFF00"/>
                </a:highlight>
              </a:rPr>
              <a:t>Josh</a:t>
            </a:r>
            <a:r>
              <a:rPr lang="en-US" dirty="0"/>
              <a:t>, will take us behind the scenes.</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2ff5ef0b7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2ff5ef0b7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Now that you’ve seen how our project functions, we’re going to open the curtains a bit and let you see the Wizard!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41111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2f745825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f2f745825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solidFill>
                  <a:schemeClr val="dk1"/>
                </a:solidFill>
                <a:latin typeface="Calibri"/>
                <a:ea typeface="Calibri"/>
                <a:cs typeface="Calibri"/>
                <a:sym typeface="Calibri"/>
              </a:rPr>
              <a:t>We used a variety of </a:t>
            </a:r>
            <a:r>
              <a:rPr lang="en-US" dirty="0">
                <a:solidFill>
                  <a:schemeClr val="dk1"/>
                </a:solidFill>
                <a:highlight>
                  <a:srgbClr val="FFFF00"/>
                </a:highlight>
                <a:latin typeface="Calibri"/>
                <a:ea typeface="Calibri"/>
                <a:cs typeface="Calibri"/>
                <a:sym typeface="Calibri"/>
              </a:rPr>
              <a:t>tools</a:t>
            </a:r>
            <a:r>
              <a:rPr lang="en-US" dirty="0">
                <a:solidFill>
                  <a:schemeClr val="dk1"/>
                </a:solidFill>
                <a:latin typeface="Calibri"/>
                <a:ea typeface="Calibri"/>
                <a:cs typeface="Calibri"/>
                <a:sym typeface="Calibri"/>
              </a:rPr>
              <a:t> for our project and we’ll get into more details as we progress.  </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2ff5ef0b7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2ff5ef0b7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solidFill>
                  <a:srgbClr val="24292F"/>
                </a:solidFill>
                <a:highlight>
                  <a:schemeClr val="lt1"/>
                </a:highlight>
                <a:latin typeface="Montserrat"/>
                <a:ea typeface="Montserrat"/>
                <a:cs typeface="Montserrat"/>
                <a:sym typeface="Montserrat"/>
              </a:rPr>
              <a:t>We explored a variety of data sources for weather and points of attractions in our </a:t>
            </a:r>
            <a:r>
              <a:rPr lang="en-US" dirty="0">
                <a:solidFill>
                  <a:srgbClr val="24292F"/>
                </a:solidFill>
                <a:highlight>
                  <a:srgbClr val="FFFF00"/>
                </a:highlight>
                <a:latin typeface="Montserrat"/>
                <a:ea typeface="Montserrat"/>
                <a:cs typeface="Montserrat"/>
                <a:sym typeface="Montserrat"/>
              </a:rPr>
              <a:t>two cities</a:t>
            </a:r>
            <a:r>
              <a:rPr lang="en-US" dirty="0">
                <a:solidFill>
                  <a:srgbClr val="24292F"/>
                </a:solidFill>
                <a:highlight>
                  <a:schemeClr val="lt1"/>
                </a:highlight>
                <a:latin typeface="Montserrat"/>
                <a:ea typeface="Montserrat"/>
                <a:cs typeface="Montserrat"/>
                <a:sym typeface="Montserrat"/>
              </a:rPr>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f2ff5ef0b7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f2ff5ef0b7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US" dirty="0">
                <a:solidFill>
                  <a:schemeClr val="dk1"/>
                </a:solidFill>
              </a:rPr>
              <a:t>We first obtained historic monthly weather data from 1948 to current from both country’s national weather service websites.  </a:t>
            </a:r>
            <a:r>
              <a:rPr lang="en-US" strike="sngStrike" dirty="0">
                <a:solidFill>
                  <a:schemeClr val="dk1"/>
                </a:solidFill>
              </a:rPr>
              <a:t>While various features were available, we focused on the four you saw earlier, average high temperature, total rainfall, snowfall for New York, and sunshine hours for London.  </a:t>
            </a:r>
            <a:endParaRPr lang="en-US" dirty="0"/>
          </a:p>
          <a:p>
            <a:pPr marL="0" lvl="0" indent="0" algn="l" rtl="0">
              <a:lnSpc>
                <a:spcPct val="100000"/>
              </a:lnSpc>
              <a:spcBef>
                <a:spcPts val="1200"/>
              </a:spcBef>
              <a:spcAft>
                <a:spcPts val="0"/>
              </a:spcAft>
              <a:buSzPts val="1100"/>
              <a:buNone/>
            </a:pPr>
            <a:endParaRPr lang="en-US" sz="1100" dirty="0">
              <a:solidFill>
                <a:srgbClr val="24292F"/>
              </a:solidFill>
              <a:highlight>
                <a:schemeClr val="lt1"/>
              </a:highlight>
              <a:latin typeface="Montserrat"/>
              <a:ea typeface="Montserrat"/>
              <a:cs typeface="Montserrat"/>
              <a:sym typeface="Montserrat"/>
            </a:endParaRPr>
          </a:p>
          <a:p>
            <a:pPr marL="0" lvl="0" indent="0" algn="l" rtl="0">
              <a:lnSpc>
                <a:spcPct val="100000"/>
              </a:lnSpc>
              <a:spcBef>
                <a:spcPts val="0"/>
              </a:spcBef>
              <a:spcAft>
                <a:spcPts val="0"/>
              </a:spcAft>
              <a:buSzPts val="1100"/>
              <a:buNone/>
            </a:pPr>
            <a:r>
              <a:rPr lang="en-US" sz="1100" dirty="0">
                <a:solidFill>
                  <a:srgbClr val="24292F"/>
                </a:solidFill>
                <a:highlight>
                  <a:schemeClr val="lt1"/>
                </a:highlight>
                <a:latin typeface="Montserrat"/>
                <a:ea typeface="Montserrat"/>
                <a:cs typeface="Montserrat"/>
                <a:sym typeface="Montserrat"/>
              </a:rPr>
              <a:t>NYC: Each month includes the following details: </a:t>
            </a:r>
            <a:r>
              <a:rPr lang="en-US" sz="1100" b="1" dirty="0">
                <a:solidFill>
                  <a:srgbClr val="24292F"/>
                </a:solidFill>
                <a:highlight>
                  <a:schemeClr val="lt1"/>
                </a:highlight>
                <a:latin typeface="Montserrat"/>
                <a:ea typeface="Montserrat"/>
                <a:cs typeface="Montserrat"/>
                <a:sym typeface="Montserrat"/>
              </a:rPr>
              <a:t>Mean daily maximum temperature</a:t>
            </a:r>
            <a:r>
              <a:rPr lang="en-US" sz="1100" dirty="0">
                <a:solidFill>
                  <a:srgbClr val="24292F"/>
                </a:solidFill>
                <a:highlight>
                  <a:schemeClr val="lt1"/>
                </a:highlight>
                <a:latin typeface="Montserrat"/>
                <a:ea typeface="Montserrat"/>
                <a:cs typeface="Montserrat"/>
                <a:sym typeface="Montserrat"/>
              </a:rPr>
              <a:t>, </a:t>
            </a:r>
            <a:r>
              <a:rPr lang="en-US" sz="1100" b="1" dirty="0">
                <a:solidFill>
                  <a:srgbClr val="24292F"/>
                </a:solidFill>
                <a:highlight>
                  <a:schemeClr val="lt1"/>
                </a:highlight>
                <a:latin typeface="Montserrat"/>
                <a:ea typeface="Montserrat"/>
                <a:cs typeface="Montserrat"/>
                <a:sym typeface="Montserrat"/>
              </a:rPr>
              <a:t>Mean daily minimum temperature</a:t>
            </a:r>
            <a:r>
              <a:rPr lang="en-US" sz="1100" dirty="0">
                <a:solidFill>
                  <a:srgbClr val="24292F"/>
                </a:solidFill>
                <a:highlight>
                  <a:schemeClr val="lt1"/>
                </a:highlight>
                <a:latin typeface="Montserrat"/>
                <a:ea typeface="Montserrat"/>
                <a:cs typeface="Montserrat"/>
                <a:sym typeface="Montserrat"/>
              </a:rPr>
              <a:t>, </a:t>
            </a:r>
            <a:r>
              <a:rPr lang="en-US" sz="1100" b="1" dirty="0">
                <a:solidFill>
                  <a:srgbClr val="24292F"/>
                </a:solidFill>
                <a:highlight>
                  <a:schemeClr val="lt1"/>
                </a:highlight>
                <a:latin typeface="Montserrat"/>
                <a:ea typeface="Montserrat"/>
                <a:cs typeface="Montserrat"/>
                <a:sym typeface="Montserrat"/>
              </a:rPr>
              <a:t>Total precipitation</a:t>
            </a:r>
            <a:r>
              <a:rPr lang="en-US" sz="1100" dirty="0">
                <a:solidFill>
                  <a:srgbClr val="24292F"/>
                </a:solidFill>
                <a:highlight>
                  <a:schemeClr val="lt1"/>
                </a:highlight>
                <a:latin typeface="Montserrat"/>
                <a:ea typeface="Montserrat"/>
                <a:cs typeface="Montserrat"/>
                <a:sym typeface="Montserrat"/>
              </a:rPr>
              <a:t>, and </a:t>
            </a:r>
            <a:r>
              <a:rPr lang="en-US" sz="1100" b="1" dirty="0">
                <a:solidFill>
                  <a:srgbClr val="24292F"/>
                </a:solidFill>
                <a:highlight>
                  <a:schemeClr val="lt1"/>
                </a:highlight>
                <a:latin typeface="Montserrat"/>
                <a:ea typeface="Montserrat"/>
                <a:cs typeface="Montserrat"/>
                <a:sym typeface="Montserrat"/>
              </a:rPr>
              <a:t>Total snowfall.</a:t>
            </a:r>
            <a:endParaRPr lang="en-US" sz="1100" b="1"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5778"/>
              <a:buFont typeface="Arial"/>
              <a:buNone/>
            </a:pPr>
            <a:r>
              <a:rPr lang="en-US" sz="1100" dirty="0">
                <a:solidFill>
                  <a:srgbClr val="24292F"/>
                </a:solidFill>
                <a:highlight>
                  <a:schemeClr val="lt1"/>
                </a:highlight>
                <a:latin typeface="Montserrat"/>
                <a:ea typeface="Montserrat"/>
                <a:cs typeface="Montserrat"/>
                <a:sym typeface="Montserrat"/>
              </a:rPr>
              <a:t>Using </a:t>
            </a:r>
            <a:r>
              <a:rPr lang="en-US" sz="1100" dirty="0" err="1">
                <a:solidFill>
                  <a:srgbClr val="24292F"/>
                </a:solidFill>
                <a:highlight>
                  <a:schemeClr val="lt1"/>
                </a:highlight>
                <a:latin typeface="Montserrat"/>
                <a:ea typeface="Montserrat"/>
                <a:cs typeface="Montserrat"/>
                <a:sym typeface="Montserrat"/>
              </a:rPr>
              <a:t>vlookups</a:t>
            </a:r>
            <a:r>
              <a:rPr lang="en-US" sz="1100" dirty="0">
                <a:solidFill>
                  <a:srgbClr val="24292F"/>
                </a:solidFill>
                <a:highlight>
                  <a:schemeClr val="lt1"/>
                </a:highlight>
                <a:latin typeface="Montserrat"/>
                <a:ea typeface="Montserrat"/>
                <a:cs typeface="Montserrat"/>
                <a:sym typeface="Montserrat"/>
              </a:rPr>
              <a:t>, the data was consolidated from multiple tables and worksheets into one CSV file that mimicked the format of the London data. The dataset was loaded into a </a:t>
            </a:r>
            <a:r>
              <a:rPr lang="en-US" sz="1100" dirty="0" err="1">
                <a:solidFill>
                  <a:srgbClr val="24292F"/>
                </a:solidFill>
                <a:highlight>
                  <a:schemeClr val="lt1"/>
                </a:highlight>
                <a:latin typeface="Montserrat"/>
                <a:ea typeface="Montserrat"/>
                <a:cs typeface="Montserrat"/>
                <a:sym typeface="Montserrat"/>
              </a:rPr>
              <a:t>DataFrame</a:t>
            </a:r>
            <a:r>
              <a:rPr lang="en-US" sz="1100" dirty="0">
                <a:solidFill>
                  <a:srgbClr val="24292F"/>
                </a:solidFill>
                <a:highlight>
                  <a:schemeClr val="lt1"/>
                </a:highlight>
                <a:latin typeface="Montserrat"/>
                <a:ea typeface="Montserrat"/>
                <a:cs typeface="Montserrat"/>
                <a:sym typeface="Montserrat"/>
              </a:rPr>
              <a:t> and grouped by month. Averages and minimum and maximum values were captured.</a:t>
            </a:r>
            <a:endParaRPr lang="en-US" sz="2000" dirty="0">
              <a:solidFill>
                <a:srgbClr val="24292F"/>
              </a:solidFill>
              <a:highlight>
                <a:schemeClr val="lt1"/>
              </a:highlight>
              <a:latin typeface="Montserrat"/>
              <a:ea typeface="Montserrat"/>
              <a:cs typeface="Montserrat"/>
              <a:sym typeface="Montserra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2ff5ef0b7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f2ff5ef0b7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US" dirty="0"/>
              <a:t>Next, to allow our travelers to have lots of options while exploring their city, we wanted to allow the selection to display a variety of </a:t>
            </a:r>
            <a:r>
              <a:rPr lang="en-US" dirty="0">
                <a:highlight>
                  <a:srgbClr val="FFFF00"/>
                </a:highlight>
              </a:rPr>
              <a:t>points of interest</a:t>
            </a:r>
            <a:r>
              <a:rPr lang="en-US" dirty="0"/>
              <a:t>.  We leveraged tour-pedia.org APIs to build datasets for London.  For New York, we retrieved data sets from data.gov including museums, art galleries, and park monuments.  </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2ff5ef0b7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f2ff5ef0b7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US" dirty="0">
                <a:solidFill>
                  <a:schemeClr val="dk1"/>
                </a:solidFill>
              </a:rPr>
              <a:t>Finally, for both cities, we used Yelp APIs for food and lodging.  We ran into a challenge here, because each call is limited to 50 records with a total limit of 200 records with the established parameters. We really wanted a larger selection of restaurants for the user to choose from. So, we created and ran over 20 batch per city with different parameters, </a:t>
            </a:r>
            <a:r>
              <a:rPr lang="en-US" dirty="0" err="1">
                <a:solidFill>
                  <a:schemeClr val="dk1"/>
                </a:solidFill>
              </a:rPr>
              <a:t>ie</a:t>
            </a:r>
            <a:r>
              <a:rPr lang="en-US" dirty="0">
                <a:solidFill>
                  <a:schemeClr val="dk1"/>
                </a:solidFill>
              </a:rPr>
              <a:t> the restaurant type, to build our dataset of over 4000 records for each city. </a:t>
            </a:r>
            <a:endParaRPr lang="en-US" dirty="0">
              <a:solidFill>
                <a:srgbClr val="980000"/>
              </a:solidFill>
              <a:highlight>
                <a:schemeClr val="lt1"/>
              </a:highlight>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f2ff5ef0b7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f2ff5ef0b7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5778"/>
              <a:buFont typeface="Arial"/>
              <a:buNone/>
            </a:pPr>
            <a:r>
              <a:rPr lang="en-US" dirty="0">
                <a:solidFill>
                  <a:srgbClr val="24292F"/>
                </a:solidFill>
                <a:highlight>
                  <a:schemeClr val="lt1"/>
                </a:highlight>
                <a:latin typeface="Montserrat"/>
                <a:ea typeface="Montserrat"/>
                <a:cs typeface="Montserrat"/>
                <a:sym typeface="Montserrat"/>
              </a:rPr>
              <a:t>Our team was interested in creating a fun and adventurous project showcasing the tools and skills that we learned throughout the course. </a:t>
            </a:r>
            <a:br>
              <a:rPr lang="en-US" dirty="0">
                <a:solidFill>
                  <a:srgbClr val="24292F"/>
                </a:solidFill>
                <a:highlight>
                  <a:schemeClr val="lt1"/>
                </a:highlight>
                <a:latin typeface="Montserrat"/>
                <a:ea typeface="Montserrat"/>
                <a:cs typeface="Montserrat"/>
                <a:sym typeface="Montserrat"/>
              </a:rPr>
            </a:br>
            <a:r>
              <a:rPr lang="en-US" dirty="0">
                <a:solidFill>
                  <a:srgbClr val="24292F"/>
                </a:solidFill>
                <a:highlight>
                  <a:schemeClr val="lt1"/>
                </a:highlight>
                <a:latin typeface="Montserrat"/>
                <a:ea typeface="Montserrat"/>
                <a:cs typeface="Montserrat"/>
                <a:sym typeface="Montserrat"/>
              </a:rPr>
              <a:t>We </a:t>
            </a:r>
            <a:r>
              <a:rPr lang="en-US" dirty="0">
                <a:solidFill>
                  <a:srgbClr val="24292F"/>
                </a:solidFill>
                <a:highlight>
                  <a:srgbClr val="FFFF00"/>
                </a:highlight>
                <a:latin typeface="Montserrat"/>
                <a:ea typeface="Montserrat"/>
                <a:cs typeface="Montserrat"/>
                <a:sym typeface="Montserrat"/>
              </a:rPr>
              <a:t>all</a:t>
            </a:r>
            <a:r>
              <a:rPr lang="en-US" dirty="0">
                <a:solidFill>
                  <a:srgbClr val="24292F"/>
                </a:solidFill>
                <a:highlight>
                  <a:schemeClr val="lt1"/>
                </a:highlight>
                <a:latin typeface="Montserrat"/>
                <a:ea typeface="Montserrat"/>
                <a:cs typeface="Montserrat"/>
                <a:sym typeface="Montserrat"/>
              </a:rPr>
              <a:t> enjoyed working with </a:t>
            </a:r>
            <a:r>
              <a:rPr lang="en-US" b="1" dirty="0">
                <a:solidFill>
                  <a:srgbClr val="24292F"/>
                </a:solidFill>
                <a:highlight>
                  <a:schemeClr val="lt1"/>
                </a:highlight>
                <a:latin typeface="Montserrat"/>
                <a:ea typeface="Montserrat"/>
                <a:cs typeface="Montserrat"/>
                <a:sym typeface="Montserrat"/>
              </a:rPr>
              <a:t>maps</a:t>
            </a:r>
            <a:r>
              <a:rPr lang="en-US" dirty="0">
                <a:solidFill>
                  <a:srgbClr val="24292F"/>
                </a:solidFill>
                <a:highlight>
                  <a:schemeClr val="lt1"/>
                </a:highlight>
                <a:latin typeface="Montserrat"/>
                <a:ea typeface="Montserrat"/>
                <a:cs typeface="Montserrat"/>
                <a:sym typeface="Montserrat"/>
              </a:rPr>
              <a:t>. So, we ALL thought how fun it would be to plan a trip to select cities by creating a layered map in tableau.</a:t>
            </a:r>
            <a:endParaRPr lang="en-US" dirty="0">
              <a:solidFill>
                <a:schemeClr val="dk1"/>
              </a:solidFill>
              <a:latin typeface="Montserrat"/>
              <a:ea typeface="Montserrat"/>
              <a:cs typeface="Montserrat"/>
              <a:sym typeface="Montserra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f2ff5ef0b7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f2ff5ef0b7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highlight>
                  <a:schemeClr val="lt1"/>
                </a:highlight>
                <a:latin typeface="Montserrat"/>
                <a:ea typeface="Montserrat"/>
                <a:cs typeface="Montserrat"/>
                <a:sym typeface="Montserrat"/>
              </a:rPr>
              <a:t>Next, we’ll look briefly at our</a:t>
            </a:r>
            <a:r>
              <a:rPr lang="en-US" dirty="0">
                <a:solidFill>
                  <a:schemeClr val="dk1"/>
                </a:solidFill>
                <a:highlight>
                  <a:srgbClr val="FFFF00"/>
                </a:highlight>
                <a:latin typeface="Montserrat"/>
                <a:ea typeface="Montserrat"/>
                <a:cs typeface="Montserrat"/>
                <a:sym typeface="Montserrat"/>
              </a:rPr>
              <a:t> database</a:t>
            </a:r>
            <a:r>
              <a:rPr lang="en-US" dirty="0">
                <a:solidFill>
                  <a:schemeClr val="dk1"/>
                </a:solidFill>
                <a:highlight>
                  <a:schemeClr val="lt1"/>
                </a:highlight>
                <a:latin typeface="Montserrat"/>
                <a:ea typeface="Montserrat"/>
                <a:cs typeface="Montserrat"/>
                <a:sym typeface="Montserrat"/>
              </a:rPr>
              <a:t>.  Our Postgres database was used to hold our historic weather data which is later read by our machine learning models.  The database also holds two New York attraction data tables which are joined together as our Entity Relationship Diagram shows.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2ff5ef0b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2ff5ef0b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dirty="0">
                <a:solidFill>
                  <a:srgbClr val="24292F"/>
                </a:solidFill>
                <a:highlight>
                  <a:schemeClr val="lt1"/>
                </a:highlight>
                <a:latin typeface="Montserrat"/>
                <a:ea typeface="Montserrat"/>
                <a:cs typeface="Montserrat"/>
                <a:sym typeface="Montserrat"/>
              </a:rPr>
              <a:t>For the machine learning portion of our project, we created a number of simple linear regression models.  We tried several different approaches and found that individual models for each weather feature, city, and each month gave us the best overall performance.  Thus, we ended up using a total of 72 models in our project to create our predictions.</a:t>
            </a:r>
          </a:p>
          <a:p>
            <a:pPr marL="0" lvl="0" indent="0" algn="l" rtl="0">
              <a:lnSpc>
                <a:spcPct val="115000"/>
              </a:lnSpc>
              <a:spcBef>
                <a:spcPts val="1200"/>
              </a:spcBef>
              <a:spcAft>
                <a:spcPts val="0"/>
              </a:spcAft>
              <a:buClr>
                <a:schemeClr val="dk1"/>
              </a:buClr>
              <a:buSzPts val="1100"/>
              <a:buFont typeface="Arial"/>
              <a:buNone/>
            </a:pPr>
            <a:r>
              <a:rPr lang="en-US" sz="1100" dirty="0">
                <a:solidFill>
                  <a:srgbClr val="24292F"/>
                </a:solidFill>
                <a:highlight>
                  <a:schemeClr val="lt1"/>
                </a:highlight>
                <a:latin typeface="Montserrat"/>
                <a:ea typeface="Montserrat"/>
                <a:cs typeface="Montserrat"/>
                <a:sym typeface="Montserrat"/>
              </a:rPr>
              <a:t>We read in the historic weather data from Postgres. </a:t>
            </a:r>
          </a:p>
          <a:p>
            <a:pPr marL="0" lvl="0" indent="0" algn="l" rtl="0">
              <a:lnSpc>
                <a:spcPct val="115000"/>
              </a:lnSpc>
              <a:spcBef>
                <a:spcPts val="1200"/>
              </a:spcBef>
              <a:spcAft>
                <a:spcPts val="0"/>
              </a:spcAft>
              <a:buClr>
                <a:schemeClr val="dk1"/>
              </a:buClr>
              <a:buSzPts val="1100"/>
              <a:buFont typeface="Arial"/>
              <a:buNone/>
            </a:pPr>
            <a:r>
              <a:rPr lang="en-US" sz="1100" dirty="0">
                <a:solidFill>
                  <a:srgbClr val="24292F"/>
                </a:solidFill>
                <a:highlight>
                  <a:schemeClr val="lt1"/>
                </a:highlight>
                <a:latin typeface="Montserrat"/>
                <a:ea typeface="Montserrat"/>
                <a:cs typeface="Montserrat"/>
                <a:sym typeface="Montserrat"/>
              </a:rPr>
              <a:t>Our input is the year and our target is the individual weather feature. </a:t>
            </a:r>
          </a:p>
          <a:p>
            <a:pPr marL="0" lvl="0" indent="0" algn="l" rtl="0">
              <a:lnSpc>
                <a:spcPct val="115000"/>
              </a:lnSpc>
              <a:spcBef>
                <a:spcPts val="1200"/>
              </a:spcBef>
              <a:spcAft>
                <a:spcPts val="0"/>
              </a:spcAft>
              <a:buClr>
                <a:schemeClr val="dk1"/>
              </a:buClr>
              <a:buSzPts val="1100"/>
              <a:buFont typeface="Arial"/>
              <a:buNone/>
            </a:pPr>
            <a:r>
              <a:rPr lang="en-US" sz="1100" dirty="0">
                <a:solidFill>
                  <a:srgbClr val="24292F"/>
                </a:solidFill>
                <a:highlight>
                  <a:schemeClr val="lt1"/>
                </a:highlight>
                <a:latin typeface="Montserrat"/>
                <a:ea typeface="Montserrat"/>
                <a:cs typeface="Montserrat"/>
                <a:sym typeface="Montserrat"/>
              </a:rPr>
              <a:t>No cleaning was necessary in our model and only minimal cleaning was needed during the EDA phase.  Encoding was not needed either. </a:t>
            </a:r>
          </a:p>
          <a:p>
            <a:pPr marL="0" lvl="0" indent="0" algn="l" rtl="0">
              <a:lnSpc>
                <a:spcPct val="115000"/>
              </a:lnSpc>
              <a:spcBef>
                <a:spcPts val="1200"/>
              </a:spcBef>
              <a:spcAft>
                <a:spcPts val="0"/>
              </a:spcAft>
              <a:buClr>
                <a:schemeClr val="dk1"/>
              </a:buClr>
              <a:buSzPts val="1100"/>
              <a:buFont typeface="Arial"/>
              <a:buNone/>
            </a:pPr>
            <a:r>
              <a:rPr lang="en-US" sz="1100" dirty="0">
                <a:solidFill>
                  <a:srgbClr val="24292F"/>
                </a:solidFill>
                <a:highlight>
                  <a:schemeClr val="lt1"/>
                </a:highlight>
                <a:latin typeface="Montserrat"/>
                <a:ea typeface="Montserrat"/>
                <a:cs typeface="Montserrat"/>
                <a:sym typeface="Montserrat"/>
              </a:rPr>
              <a:t>We split our dataset into training which was 75% of the data, and the remaining 25% of the dataset was used to test our model performance. </a:t>
            </a:r>
          </a:p>
          <a:p>
            <a:pPr marL="0" lvl="0" indent="0" algn="l" rtl="0">
              <a:lnSpc>
                <a:spcPct val="115000"/>
              </a:lnSpc>
              <a:spcBef>
                <a:spcPts val="1200"/>
              </a:spcBef>
              <a:spcAft>
                <a:spcPts val="0"/>
              </a:spcAft>
              <a:buClr>
                <a:schemeClr val="dk1"/>
              </a:buClr>
              <a:buSzPts val="1100"/>
              <a:buFont typeface="Arial"/>
              <a:buNone/>
            </a:pPr>
            <a:r>
              <a:rPr lang="en-US" sz="1100" dirty="0">
                <a:solidFill>
                  <a:srgbClr val="24292F"/>
                </a:solidFill>
                <a:highlight>
                  <a:schemeClr val="lt1"/>
                </a:highlight>
                <a:latin typeface="Montserrat"/>
                <a:ea typeface="Montserrat"/>
                <a:cs typeface="Montserrat"/>
                <a:sym typeface="Montserrat"/>
              </a:rPr>
              <a:t>After training our model, generating the predictions, and gathering our model performance, our model outputs the coefficient, intercept, Mean Squared Error, and Mean Absolute Error.</a:t>
            </a:r>
          </a:p>
          <a:p>
            <a:pPr marL="0" lvl="0" indent="0" algn="l" rtl="0">
              <a:lnSpc>
                <a:spcPct val="115000"/>
              </a:lnSpc>
              <a:spcBef>
                <a:spcPts val="1200"/>
              </a:spcBef>
              <a:spcAft>
                <a:spcPts val="0"/>
              </a:spcAft>
              <a:buClr>
                <a:schemeClr val="dk1"/>
              </a:buClr>
              <a:buSzPts val="1100"/>
              <a:buFont typeface="Arial"/>
              <a:buNone/>
            </a:pPr>
            <a:r>
              <a:rPr lang="en-US" sz="1100" dirty="0">
                <a:solidFill>
                  <a:srgbClr val="24292F"/>
                </a:solidFill>
                <a:highlight>
                  <a:schemeClr val="lt1"/>
                </a:highlight>
                <a:latin typeface="Montserrat"/>
                <a:ea typeface="Montserrat"/>
                <a:cs typeface="Montserrat"/>
                <a:sym typeface="Montserrat"/>
              </a:rPr>
              <a:t>To build our predictions, we use the classic equation y = mx + b.  We use each model’s coefficient multiplied by the year 2022 and add the model’s intercept to get the prediction for 2022.</a:t>
            </a:r>
          </a:p>
          <a:p>
            <a:pPr marL="0" lvl="0" indent="0" algn="l" rtl="0">
              <a:lnSpc>
                <a:spcPct val="115000"/>
              </a:lnSpc>
              <a:spcBef>
                <a:spcPts val="1200"/>
              </a:spcBef>
              <a:spcAft>
                <a:spcPts val="0"/>
              </a:spcAft>
              <a:buClr>
                <a:schemeClr val="dk1"/>
              </a:buClr>
              <a:buSzPts val="1100"/>
              <a:buFont typeface="Arial"/>
              <a:buNone/>
            </a:pPr>
            <a:r>
              <a:rPr lang="en-US" sz="1100" dirty="0">
                <a:solidFill>
                  <a:srgbClr val="24292F"/>
                </a:solidFill>
                <a:highlight>
                  <a:schemeClr val="lt1"/>
                </a:highlight>
                <a:latin typeface="Montserrat"/>
                <a:ea typeface="Montserrat"/>
                <a:cs typeface="Montserrat"/>
                <a:sym typeface="Montserrat"/>
              </a:rPr>
              <a:t>We then create prediction ranges by adding and subtracting the Mean Absolute Error to the </a:t>
            </a:r>
            <a:r>
              <a:rPr lang="en-US" sz="1100" dirty="0">
                <a:solidFill>
                  <a:srgbClr val="24292F"/>
                </a:solidFill>
                <a:highlight>
                  <a:srgbClr val="FFFF00"/>
                </a:highlight>
                <a:latin typeface="Montserrat"/>
                <a:ea typeface="Montserrat"/>
                <a:cs typeface="Montserrat"/>
                <a:sym typeface="Montserrat"/>
              </a:rPr>
              <a:t>model prediction</a:t>
            </a:r>
            <a:r>
              <a:rPr lang="en-US" sz="1100" dirty="0">
                <a:solidFill>
                  <a:srgbClr val="24292F"/>
                </a:solidFill>
                <a:highlight>
                  <a:schemeClr val="lt1"/>
                </a:highlight>
                <a:latin typeface="Montserrat"/>
                <a:ea typeface="Montserrat"/>
                <a:cs typeface="Montserrat"/>
                <a:sym typeface="Montserrat"/>
              </a:rPr>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2ff5ef0b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2ff5ef0b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highlight>
                  <a:srgbClr val="FFFF00"/>
                </a:highlight>
              </a:rPr>
              <a:t>With</a:t>
            </a:r>
            <a:r>
              <a:rPr lang="en-US" dirty="0">
                <a:solidFill>
                  <a:schemeClr val="dk1"/>
                </a:solidFill>
              </a:rPr>
              <a:t> so many individual models needed in our project, we</a:t>
            </a:r>
            <a:r>
              <a:rPr lang="en-US" dirty="0">
                <a:solidFill>
                  <a:schemeClr val="dk1"/>
                </a:solidFill>
                <a:highlight>
                  <a:srgbClr val="FFFF00"/>
                </a:highlight>
              </a:rPr>
              <a:t> leveraged</a:t>
            </a:r>
            <a:r>
              <a:rPr lang="en-US" dirty="0">
                <a:solidFill>
                  <a:schemeClr val="dk1"/>
                </a:solidFill>
              </a:rPr>
              <a:t> nested loops to do the heavy lifting.  We iterate through each city and each month for the individual weather features.  The code shown, for example, creates a total of 24 models for average high temperature, 12 for London and 12 for New York.  It outputs the values to a list that are then converted to a </a:t>
            </a:r>
            <a:r>
              <a:rPr lang="en-US" dirty="0" err="1">
                <a:solidFill>
                  <a:schemeClr val="dk1"/>
                </a:solidFill>
              </a:rPr>
              <a:t>DataFrame</a:t>
            </a:r>
            <a:r>
              <a:rPr lang="en-US" dirty="0">
                <a:solidFill>
                  <a:schemeClr val="dk1"/>
                </a:solidFill>
              </a:rPr>
              <a:t> and our predictions are added.</a:t>
            </a: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We could have refactored our code to make it cleaner and easier to read in a few ways.  First, using a </a:t>
            </a:r>
            <a:r>
              <a:rPr lang="en-US" dirty="0" err="1">
                <a:solidFill>
                  <a:schemeClr val="dk1"/>
                </a:solidFill>
              </a:rPr>
              <a:t>random_state</a:t>
            </a:r>
            <a:r>
              <a:rPr lang="en-US" dirty="0">
                <a:solidFill>
                  <a:schemeClr val="dk1"/>
                </a:solidFill>
              </a:rPr>
              <a:t> value would have made our model performance more consistent instead of obtainin</a:t>
            </a:r>
            <a:r>
              <a:rPr lang="en-US" dirty="0">
                <a:solidFill>
                  <a:schemeClr val="dk1"/>
                </a:solidFill>
                <a:highlight>
                  <a:schemeClr val="lt1"/>
                </a:highlight>
              </a:rPr>
              <a:t>g d</a:t>
            </a:r>
            <a:r>
              <a:rPr lang="en-US" dirty="0">
                <a:solidFill>
                  <a:schemeClr val="dk1"/>
                </a:solidFill>
              </a:rPr>
              <a:t>ifferent values with each running of the code which got to be confusing!  Next, we could have created a function to run the model and we did leverage this approach later when creating neural network models to compare performance.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42172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2ff5ef0b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2ff5ef0b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dirty="0">
                <a:solidFill>
                  <a:srgbClr val="24292F"/>
                </a:solidFill>
                <a:latin typeface="Avenir"/>
                <a:ea typeface="Avenir"/>
                <a:cs typeface="Avenir"/>
                <a:sym typeface="Avenir"/>
              </a:rPr>
              <a:t>So, all this model code was to generate data to help our travelers make the best decision of when to travel!  And as a personal story, I can attest that When does matter!</a:t>
            </a:r>
          </a:p>
        </p:txBody>
      </p:sp>
    </p:spTree>
    <p:extLst>
      <p:ext uri="{BB962C8B-B14F-4D97-AF65-F5344CB8AC3E}">
        <p14:creationId xmlns:p14="http://schemas.microsoft.com/office/powerpoint/2010/main" val="1843346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2ff5ef0b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2ff5ef0b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My wife and I were married in early March and for our first anniversary we wanted to travel to New York City.  While planning our trip if we had known that the average high temperature would likely be only 48-54 degrees, I would have “gently suggested” that we celebrate a month or two later when the weather is much more to our liking in the 60s and 70s!  This is especially true knowing what I know now about how the winds whip around with all those </a:t>
            </a:r>
            <a:r>
              <a:rPr lang="en-US" dirty="0">
                <a:highlight>
                  <a:srgbClr val="FFFF00"/>
                </a:highlight>
              </a:rPr>
              <a:t>skyscrapers!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7032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2ff5ef0b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2ff5ef0b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solidFill>
                  <a:schemeClr val="dk1"/>
                </a:solidFill>
              </a:rPr>
              <a:t>We field tested various color schemes with a non-technical audience (my wife) in an attempt to make our data as easy as possible to understand.  One great suggestion was to display sunshine hours per day instead of the hours per month we originally showed.  We also leveraged several other suggestions from </a:t>
            </a:r>
            <a:r>
              <a:rPr lang="en-US" i="1" dirty="0">
                <a:solidFill>
                  <a:schemeClr val="dk1"/>
                </a:solidFill>
              </a:rPr>
              <a:t>Storytelling with Data</a:t>
            </a:r>
            <a:r>
              <a:rPr lang="en-US" dirty="0">
                <a:solidFill>
                  <a:schemeClr val="dk1"/>
                </a:solidFill>
              </a:rPr>
              <a:t> by (k)</a:t>
            </a:r>
            <a:r>
              <a:rPr lang="en-US" dirty="0" err="1">
                <a:solidFill>
                  <a:schemeClr val="dk1"/>
                </a:solidFill>
              </a:rPr>
              <a:t>Naflic</a:t>
            </a:r>
            <a:r>
              <a:rPr lang="en-US" dirty="0">
                <a:solidFill>
                  <a:schemeClr val="dk1"/>
                </a:solidFill>
              </a:rPr>
              <a:t> to reduce visual clutter and enhance effectiveness. We used an online simulator to ensure that our visualization is accessible to those who are </a:t>
            </a:r>
            <a:r>
              <a:rPr lang="en-US" dirty="0">
                <a:solidFill>
                  <a:schemeClr val="dk1"/>
                </a:solidFill>
                <a:highlight>
                  <a:srgbClr val="FFFF00"/>
                </a:highlight>
              </a:rPr>
              <a:t>color blind.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08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2ff5ef0b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2ff5ef0b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Next, we’ll look at how our model performed.  This table shows the Mean Squared Error values for our models.  For each weather feature, you’ll see the low, high, London Average, and New York average.  You may notice the value for sunshine hours is significantly higher.  The scale of this feature, sunshine hours per month, was higher than other features thus resulting in higher MSE.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30513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2ff5ef0b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2ff5ef0b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US" dirty="0"/>
              <a:t>Newly inserted slide: </a:t>
            </a:r>
            <a:r>
              <a:rPr lang="en-US" dirty="0">
                <a:solidFill>
                  <a:srgbClr val="24292F"/>
                </a:solidFill>
                <a:highlight>
                  <a:srgbClr val="FFFFFF"/>
                </a:highlight>
              </a:rPr>
              <a:t>During our presentation, we were asked about r2 scores which we had not originally captured. We reran the model, this time adding a </a:t>
            </a:r>
            <a:r>
              <a:rPr lang="en-US" dirty="0" err="1">
                <a:solidFill>
                  <a:srgbClr val="24292F"/>
                </a:solidFill>
                <a:highlight>
                  <a:srgbClr val="FFFFFF"/>
                </a:highlight>
              </a:rPr>
              <a:t>random_state</a:t>
            </a:r>
            <a:r>
              <a:rPr lang="en-US" dirty="0">
                <a:solidFill>
                  <a:srgbClr val="24292F"/>
                </a:solidFill>
                <a:highlight>
                  <a:srgbClr val="FFFFFF"/>
                </a:highlight>
              </a:rPr>
              <a:t> value, and the r2 scores of our updated model are shown below. There is not a strong correlation between our values and the weather can be difficult to predict precisely. This is even true for meteorologist predicting tomorrow's weather. Since our project was to show the big picture for our travelers and we created prediction ranges instead of trying to predict precise values, we're hopeful our predictions will both be helpful to travelers and reasonably accurate.</a:t>
            </a:r>
          </a:p>
        </p:txBody>
      </p:sp>
    </p:spTree>
    <p:extLst>
      <p:ext uri="{BB962C8B-B14F-4D97-AF65-F5344CB8AC3E}">
        <p14:creationId xmlns:p14="http://schemas.microsoft.com/office/powerpoint/2010/main" val="1448155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f19f8122e2_2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f19f8122e2_2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There were a number of challenges that we encountered during our </a:t>
            </a:r>
            <a:r>
              <a:rPr lang="en-US" dirty="0">
                <a:solidFill>
                  <a:schemeClr val="dk1"/>
                </a:solidFill>
                <a:highlight>
                  <a:srgbClr val="FFFF00"/>
                </a:highlight>
              </a:rPr>
              <a:t>project</a:t>
            </a:r>
            <a:r>
              <a:rPr lang="en-US" dirty="0">
                <a:solidFill>
                  <a:schemeClr val="dk1"/>
                </a:solidFill>
              </a:rPr>
              <a:t>. </a:t>
            </a: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We had limits on APIs and we were able to overcome this challenge by running them in clusters.</a:t>
            </a:r>
          </a:p>
          <a:p>
            <a:pPr marL="0" lvl="0" indent="0" algn="l" rtl="0">
              <a:lnSpc>
                <a:spcPct val="115000"/>
              </a:lnSpc>
              <a:spcBef>
                <a:spcPts val="1200"/>
              </a:spcBef>
              <a:spcAft>
                <a:spcPts val="1200"/>
              </a:spcAft>
              <a:buSzPts val="1100"/>
              <a:buNone/>
            </a:pPr>
            <a:r>
              <a:rPr lang="en-US" dirty="0">
                <a:solidFill>
                  <a:schemeClr val="dk1"/>
                </a:solidFill>
                <a:highlight>
                  <a:srgbClr val="FFFF00"/>
                </a:highlight>
              </a:rPr>
              <a:t>And as mentioned</a:t>
            </a:r>
            <a:r>
              <a:rPr lang="en-US" dirty="0">
                <a:solidFill>
                  <a:schemeClr val="dk1"/>
                </a:solidFill>
              </a:rPr>
              <a:t> previously, model performance varied each time code was run.  Had we leveraged </a:t>
            </a:r>
            <a:r>
              <a:rPr lang="en-US" dirty="0" err="1">
                <a:solidFill>
                  <a:schemeClr val="dk1"/>
                </a:solidFill>
              </a:rPr>
              <a:t>random_state</a:t>
            </a:r>
            <a:r>
              <a:rPr lang="en-US" dirty="0">
                <a:solidFill>
                  <a:schemeClr val="dk1"/>
                </a:solidFill>
              </a:rPr>
              <a:t>, we would have increased consistency and made things easier.</a:t>
            </a:r>
            <a:endParaRPr 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f5a701f33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f5a701f33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If our team had more time, there are a few things we would pursue.</a:t>
            </a: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highlight>
                  <a:srgbClr val="FFFF00"/>
                </a:highlight>
              </a:rPr>
              <a:t>First,</a:t>
            </a:r>
            <a:r>
              <a:rPr lang="en-US" dirty="0">
                <a:solidFill>
                  <a:schemeClr val="dk1"/>
                </a:solidFill>
              </a:rPr>
              <a:t> we would create a mobile app to put these capabilities into travelers’ hands as they are planning their trip and while on their</a:t>
            </a:r>
            <a:r>
              <a:rPr lang="en-US" dirty="0">
                <a:solidFill>
                  <a:schemeClr val="dk1"/>
                </a:solidFill>
                <a:highlight>
                  <a:schemeClr val="accent4"/>
                </a:highlight>
              </a:rPr>
              <a:t> trip.</a:t>
            </a: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We would add additional world cities beginning with those most popular with US travelers.</a:t>
            </a: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highlight>
                  <a:schemeClr val="accent4"/>
                </a:highlight>
              </a:rPr>
              <a:t>We also </a:t>
            </a:r>
            <a:r>
              <a:rPr lang="en-US" dirty="0">
                <a:solidFill>
                  <a:schemeClr val="dk1"/>
                </a:solidFill>
              </a:rPr>
              <a:t>want to tie in other partners like airlines, hotels, and car rental companies and allow direct reservations with those sites, leveraging APIs in order to do so.</a:t>
            </a: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highlight>
                  <a:srgbClr val="FFFF00"/>
                </a:highlight>
              </a:rPr>
              <a:t>It also</a:t>
            </a:r>
            <a:r>
              <a:rPr lang="en-US" dirty="0">
                <a:solidFill>
                  <a:schemeClr val="dk1"/>
                </a:solidFill>
              </a:rPr>
              <a:t> would be nice to build a consolidated, detailed itinerary so you have all the details at your fingers tips to share or refer to while on your trip.  </a:t>
            </a:r>
            <a:r>
              <a:rPr lang="en-US" strike="sngStrike" dirty="0">
                <a:solidFill>
                  <a:schemeClr val="dk1"/>
                </a:solidFill>
              </a:rPr>
              <a:t>So, when you’re on your trip you remember the activities that caught your attention while you were making your plans.</a:t>
            </a: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highlight>
                  <a:srgbClr val="FFFF00"/>
                </a:highlight>
              </a:rPr>
              <a:t>Finally, </a:t>
            </a:r>
            <a:r>
              <a:rPr lang="en-US" dirty="0">
                <a:solidFill>
                  <a:schemeClr val="dk1"/>
                </a:solidFill>
              </a:rPr>
              <a:t>we’d like to include context of peak and off-peak travel times so our travelers can optimize their experience.</a:t>
            </a:r>
          </a:p>
          <a:p>
            <a:pPr marL="0" lvl="0" indent="0" algn="l" rtl="0">
              <a:lnSpc>
                <a:spcPct val="115000"/>
              </a:lnSpc>
              <a:spcBef>
                <a:spcPts val="1200"/>
              </a:spcBef>
              <a:spcAft>
                <a:spcPts val="1200"/>
              </a:spcAft>
              <a:buSzPts val="1100"/>
              <a:buNone/>
            </a:pPr>
            <a:r>
              <a:rPr lang="en-US" dirty="0">
                <a:solidFill>
                  <a:schemeClr val="dk1"/>
                </a:solidFill>
              </a:rPr>
              <a:t>Now that we’ve shared a </a:t>
            </a:r>
            <a:r>
              <a:rPr lang="en-US" dirty="0">
                <a:solidFill>
                  <a:schemeClr val="dk1"/>
                </a:solidFill>
                <a:highlight>
                  <a:srgbClr val="FFFF00"/>
                </a:highlight>
              </a:rPr>
              <a:t>peak under the hood</a:t>
            </a:r>
            <a:r>
              <a:rPr lang="en-US" dirty="0">
                <a:solidFill>
                  <a:schemeClr val="dk1"/>
                </a:solidFill>
              </a:rPr>
              <a:t>, we’d like to open the floor to any questions you may have.</a:t>
            </a:r>
            <a:endParaRPr 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2f745825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2f745825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2688"/>
              <a:buFont typeface="Arial"/>
              <a:buNone/>
            </a:pPr>
            <a:r>
              <a:rPr lang="en-US" dirty="0">
                <a:solidFill>
                  <a:srgbClr val="24292F"/>
                </a:solidFill>
                <a:highlight>
                  <a:schemeClr val="lt1"/>
                </a:highlight>
                <a:latin typeface="Montserrat"/>
                <a:ea typeface="Montserrat"/>
                <a:cs typeface="Montserrat"/>
                <a:sym typeface="Montserrat"/>
              </a:rPr>
              <a:t>Before you grab your </a:t>
            </a:r>
            <a:r>
              <a:rPr lang="en-US" dirty="0">
                <a:solidFill>
                  <a:srgbClr val="24292F"/>
                </a:solidFill>
                <a:highlight>
                  <a:schemeClr val="accent4"/>
                </a:highlight>
                <a:latin typeface="Montserrat"/>
                <a:ea typeface="Montserrat"/>
                <a:cs typeface="Montserrat"/>
                <a:sym typeface="Montserrat"/>
              </a:rPr>
              <a:t>walking shoes</a:t>
            </a:r>
            <a:r>
              <a:rPr lang="en-US" dirty="0">
                <a:solidFill>
                  <a:srgbClr val="24292F"/>
                </a:solidFill>
                <a:highlight>
                  <a:schemeClr val="lt1"/>
                </a:highlight>
                <a:latin typeface="Montserrat"/>
                <a:ea typeface="Montserrat"/>
                <a:cs typeface="Montserrat"/>
                <a:sym typeface="Montserrat"/>
              </a:rPr>
              <a:t>, </a:t>
            </a:r>
            <a:r>
              <a:rPr lang="en-US" dirty="0">
                <a:solidFill>
                  <a:srgbClr val="24292F"/>
                </a:solidFill>
                <a:highlight>
                  <a:srgbClr val="FFFF00"/>
                </a:highlight>
                <a:latin typeface="Montserrat"/>
                <a:ea typeface="Montserrat"/>
                <a:cs typeface="Montserrat"/>
                <a:sym typeface="Montserrat"/>
              </a:rPr>
              <a:t>camera</a:t>
            </a:r>
            <a:r>
              <a:rPr lang="en-US" dirty="0">
                <a:solidFill>
                  <a:srgbClr val="24292F"/>
                </a:solidFill>
                <a:highlight>
                  <a:schemeClr val="lt1"/>
                </a:highlight>
                <a:latin typeface="Montserrat"/>
                <a:ea typeface="Montserrat"/>
                <a:cs typeface="Montserrat"/>
                <a:sym typeface="Montserrat"/>
              </a:rPr>
              <a:t>, and </a:t>
            </a:r>
            <a:r>
              <a:rPr lang="en-US" dirty="0">
                <a:solidFill>
                  <a:srgbClr val="24292F"/>
                </a:solidFill>
                <a:highlight>
                  <a:schemeClr val="accent4"/>
                </a:highlight>
                <a:latin typeface="Montserrat"/>
                <a:ea typeface="Montserrat"/>
                <a:cs typeface="Montserrat"/>
                <a:sym typeface="Montserrat"/>
              </a:rPr>
              <a:t>water bottle</a:t>
            </a:r>
            <a:r>
              <a:rPr lang="en-US" dirty="0">
                <a:solidFill>
                  <a:srgbClr val="24292F"/>
                </a:solidFill>
                <a:highlight>
                  <a:schemeClr val="lt1"/>
                </a:highlight>
                <a:latin typeface="Montserrat"/>
                <a:ea typeface="Montserrat"/>
                <a:cs typeface="Montserrat"/>
                <a:sym typeface="Montserrat"/>
              </a:rPr>
              <a:t>, to explore “</a:t>
            </a:r>
            <a:r>
              <a:rPr lang="en-US" dirty="0">
                <a:solidFill>
                  <a:srgbClr val="980000"/>
                </a:solidFill>
                <a:highlight>
                  <a:srgbClr val="FFFF00"/>
                </a:highlight>
                <a:latin typeface="Montserrat"/>
                <a:ea typeface="Montserrat"/>
                <a:cs typeface="Montserrat"/>
                <a:sym typeface="Montserrat"/>
              </a:rPr>
              <a:t>The Big Apple</a:t>
            </a:r>
            <a:r>
              <a:rPr lang="en-US" dirty="0">
                <a:solidFill>
                  <a:srgbClr val="24292F"/>
                </a:solidFill>
                <a:highlight>
                  <a:schemeClr val="lt1"/>
                </a:highlight>
                <a:latin typeface="Montserrat"/>
                <a:ea typeface="Montserrat"/>
                <a:cs typeface="Montserrat"/>
                <a:sym typeface="Montserrat"/>
              </a:rPr>
              <a:t>” or “</a:t>
            </a:r>
            <a:r>
              <a:rPr lang="en-US" dirty="0">
                <a:solidFill>
                  <a:srgbClr val="980000"/>
                </a:solidFill>
                <a:highlight>
                  <a:schemeClr val="accent4"/>
                </a:highlight>
                <a:latin typeface="Montserrat"/>
                <a:ea typeface="Montserrat"/>
                <a:cs typeface="Montserrat"/>
                <a:sym typeface="Montserrat"/>
              </a:rPr>
              <a:t>The City</a:t>
            </a:r>
            <a:r>
              <a:rPr lang="en-US" dirty="0">
                <a:solidFill>
                  <a:srgbClr val="24292F"/>
                </a:solidFill>
                <a:highlight>
                  <a:schemeClr val="lt1"/>
                </a:highlight>
                <a:latin typeface="Montserrat"/>
                <a:ea typeface="Montserrat"/>
                <a:cs typeface="Montserrat"/>
                <a:sym typeface="Montserrat"/>
              </a:rPr>
              <a:t>”, you will need to plan for your big city vacation adventure and we are here to help</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2f745825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2f745825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049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2ff5ef0b7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2ff5ef0b7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24292F"/>
                </a:solidFill>
                <a:highlight>
                  <a:schemeClr val="lt1"/>
                </a:highlight>
                <a:latin typeface="Montserrat"/>
                <a:ea typeface="Montserrat"/>
                <a:cs typeface="Montserrat"/>
                <a:sym typeface="Montserrat"/>
              </a:rPr>
              <a:t>We are utilizing a variety of different data sources for our two selected cities.</a:t>
            </a:r>
            <a:endParaRPr dirty="0"/>
          </a:p>
        </p:txBody>
      </p:sp>
    </p:spTree>
    <p:extLst>
      <p:ext uri="{BB962C8B-B14F-4D97-AF65-F5344CB8AC3E}">
        <p14:creationId xmlns:p14="http://schemas.microsoft.com/office/powerpoint/2010/main" val="3202206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2ff5ef0b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2ff5ef0b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6114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2ff5ef0b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2ff5ef0b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1941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2ff5ef0b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2ff5ef0b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8232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2ff5ef0b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2ff5ef0b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5482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6fb9a14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f6fb9a141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6fb9a14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gf6fb9a1415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6fb9a141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f6fb9a141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f6fb9a141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f6fb9a1415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19f8122e2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f19f8122e2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24292F"/>
                </a:solidFill>
                <a:highlight>
                  <a:srgbClr val="FFFFFF"/>
                </a:highlight>
                <a:latin typeface="Montserrat"/>
                <a:ea typeface="Montserrat"/>
                <a:cs typeface="Montserrat"/>
                <a:sym typeface="Montserrat"/>
              </a:rPr>
              <a:t>You will have an interactive experience where you can explore maps featuring</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19f8122e2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f19f8122e2_2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2f745825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f2f745825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You may ask yourself, “</a:t>
            </a:r>
            <a:r>
              <a:rPr lang="en-US" dirty="0">
                <a:highlight>
                  <a:srgbClr val="FFFF00"/>
                </a:highlight>
              </a:rPr>
              <a:t>when</a:t>
            </a:r>
            <a:r>
              <a:rPr lang="en-US" dirty="0"/>
              <a:t> should I plan my adventure?” Considering there will be a lot of walking, our team recommends that you plan your trip when you will be the most comfortable to visit. We felt that weather could impact your comfort level. </a:t>
            </a:r>
            <a:r>
              <a:rPr lang="en-US" dirty="0" err="1">
                <a:highlight>
                  <a:srgbClr val="FFFF00"/>
                </a:highlight>
              </a:rPr>
              <a:t>So</a:t>
            </a:r>
            <a:r>
              <a:rPr lang="en-US" dirty="0" err="1"/>
              <a:t>,we</a:t>
            </a:r>
            <a:r>
              <a:rPr lang="en-US" dirty="0"/>
              <a:t> will provide a table predicting the average maximum temperature, precipitation, snowfall (NYC) and sunlight (London) per month so you can decide the optimal time frame to book your trip!</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f2f745825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f2f745825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2188"/>
              <a:buFont typeface="Arial"/>
              <a:buNone/>
            </a:pPr>
            <a:r>
              <a:rPr lang="en-US" dirty="0">
                <a:solidFill>
                  <a:srgbClr val="24292F"/>
                </a:solidFill>
                <a:highlight>
                  <a:schemeClr val="lt1"/>
                </a:highlight>
                <a:latin typeface="Montserrat"/>
                <a:ea typeface="Montserrat"/>
                <a:cs typeface="Montserrat"/>
                <a:sym typeface="Montserrat"/>
              </a:rPr>
              <a:t>We will provide a map of each of the cities with a layer of </a:t>
            </a:r>
            <a:r>
              <a:rPr lang="en-US" dirty="0">
                <a:solidFill>
                  <a:srgbClr val="24292F"/>
                </a:solidFill>
                <a:highlight>
                  <a:srgbClr val="FFFF00"/>
                </a:highlight>
                <a:latin typeface="Montserrat"/>
                <a:ea typeface="Montserrat"/>
                <a:cs typeface="Montserrat"/>
                <a:sym typeface="Montserrat"/>
              </a:rPr>
              <a:t>hotel accommodations</a:t>
            </a:r>
            <a:r>
              <a:rPr lang="en-US" dirty="0">
                <a:solidFill>
                  <a:srgbClr val="24292F"/>
                </a:solidFill>
                <a:highlight>
                  <a:schemeClr val="lt1"/>
                </a:highlight>
                <a:latin typeface="Montserrat"/>
                <a:ea typeface="Montserrat"/>
                <a:cs typeface="Montserrat"/>
                <a:sym typeface="Montserrat"/>
              </a:rPr>
              <a:t> that include not only the location, but the price category, and the average rating.</a:t>
            </a: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f2f745825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f2f745825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2188"/>
              <a:buFont typeface="Arial"/>
              <a:buNone/>
            </a:pPr>
            <a:r>
              <a:rPr lang="en-US" dirty="0">
                <a:solidFill>
                  <a:srgbClr val="24292F"/>
                </a:solidFill>
                <a:highlight>
                  <a:schemeClr val="lt1"/>
                </a:highlight>
                <a:latin typeface="Montserrat"/>
                <a:ea typeface="Montserrat"/>
                <a:cs typeface="Montserrat"/>
                <a:sym typeface="Montserrat"/>
              </a:rPr>
              <a:t>For those who want to </a:t>
            </a:r>
            <a:r>
              <a:rPr lang="en-US" dirty="0">
                <a:solidFill>
                  <a:srgbClr val="24292F"/>
                </a:solidFill>
                <a:highlight>
                  <a:srgbClr val="FFFF00"/>
                </a:highlight>
                <a:latin typeface="Montserrat"/>
                <a:ea typeface="Montserrat"/>
                <a:cs typeface="Montserrat"/>
                <a:sym typeface="Montserrat"/>
              </a:rPr>
              <a:t>make the most </a:t>
            </a:r>
            <a:r>
              <a:rPr lang="en-US" dirty="0">
                <a:solidFill>
                  <a:srgbClr val="24292F"/>
                </a:solidFill>
                <a:highlight>
                  <a:schemeClr val="lt1"/>
                </a:highlight>
                <a:latin typeface="Montserrat"/>
                <a:ea typeface="Montserrat"/>
                <a:cs typeface="Montserrat"/>
                <a:sym typeface="Montserrat"/>
              </a:rPr>
              <a:t>out of your trip...</a:t>
            </a:r>
          </a:p>
          <a:p>
            <a:pPr marL="0" lvl="0" indent="0" algn="l" rtl="0">
              <a:lnSpc>
                <a:spcPct val="115000"/>
              </a:lnSpc>
              <a:spcBef>
                <a:spcPts val="1200"/>
              </a:spcBef>
              <a:spcAft>
                <a:spcPts val="0"/>
              </a:spcAft>
              <a:buClr>
                <a:schemeClr val="dk1"/>
              </a:buClr>
              <a:buSzPts val="2188"/>
              <a:buFont typeface="Arial"/>
              <a:buNone/>
            </a:pPr>
            <a:r>
              <a:rPr lang="en-US" dirty="0">
                <a:solidFill>
                  <a:srgbClr val="24292F"/>
                </a:solidFill>
                <a:highlight>
                  <a:schemeClr val="lt1"/>
                </a:highlight>
                <a:latin typeface="Montserrat"/>
                <a:ea typeface="Montserrat"/>
                <a:cs typeface="Montserrat"/>
                <a:sym typeface="Montserrat"/>
              </a:rPr>
              <a:t>You will have the option to add an </a:t>
            </a:r>
            <a:r>
              <a:rPr lang="en-US" dirty="0">
                <a:solidFill>
                  <a:srgbClr val="24292F"/>
                </a:solidFill>
                <a:highlight>
                  <a:srgbClr val="FFFF00"/>
                </a:highlight>
                <a:latin typeface="Montserrat"/>
                <a:ea typeface="Montserrat"/>
                <a:cs typeface="Montserrat"/>
                <a:sym typeface="Montserrat"/>
              </a:rPr>
              <a:t>additional </a:t>
            </a:r>
            <a:r>
              <a:rPr lang="en-US" dirty="0">
                <a:solidFill>
                  <a:srgbClr val="24292F"/>
                </a:solidFill>
                <a:highlight>
                  <a:schemeClr val="lt1"/>
                </a:highlight>
                <a:latin typeface="Montserrat"/>
                <a:ea typeface="Montserrat"/>
                <a:cs typeface="Montserrat"/>
                <a:sym typeface="Montserrat"/>
              </a:rPr>
              <a:t>layer to your city map that group nearby points of interest so that you can optimally create your daily itinerary!</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2f745825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2f745825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2188"/>
              <a:buFont typeface="Arial"/>
              <a:buNone/>
            </a:pPr>
            <a:r>
              <a:rPr lang="en-US" dirty="0">
                <a:solidFill>
                  <a:schemeClr val="dk1"/>
                </a:solidFill>
                <a:highlight>
                  <a:schemeClr val="lt1"/>
                </a:highlight>
                <a:latin typeface="Montserrat"/>
                <a:ea typeface="Montserrat"/>
                <a:cs typeface="Montserrat"/>
                <a:sym typeface="Montserrat"/>
              </a:rPr>
              <a:t>Do you need to refuel for the day? Or, do you want to add to your </a:t>
            </a:r>
            <a:r>
              <a:rPr lang="en-US" dirty="0">
                <a:solidFill>
                  <a:srgbClr val="980000"/>
                </a:solidFill>
                <a:highlight>
                  <a:srgbClr val="FFFF00"/>
                </a:highlight>
                <a:latin typeface="Montserrat"/>
                <a:ea typeface="Montserrat"/>
                <a:cs typeface="Montserrat"/>
                <a:sym typeface="Montserrat"/>
              </a:rPr>
              <a:t>cultural culinary</a:t>
            </a:r>
            <a:r>
              <a:rPr lang="en-US" dirty="0">
                <a:solidFill>
                  <a:srgbClr val="980000"/>
                </a:solidFill>
                <a:highlight>
                  <a:schemeClr val="lt1"/>
                </a:highlight>
                <a:latin typeface="Montserrat"/>
                <a:ea typeface="Montserrat"/>
                <a:cs typeface="Montserrat"/>
                <a:sym typeface="Montserrat"/>
              </a:rPr>
              <a:t> </a:t>
            </a:r>
            <a:r>
              <a:rPr lang="en-US" dirty="0">
                <a:solidFill>
                  <a:schemeClr val="dk1"/>
                </a:solidFill>
                <a:highlight>
                  <a:schemeClr val="lt1"/>
                </a:highlight>
                <a:latin typeface="Montserrat"/>
                <a:ea typeface="Montserrat"/>
                <a:cs typeface="Montserrat"/>
                <a:sym typeface="Montserrat"/>
              </a:rPr>
              <a:t>experience?</a:t>
            </a:r>
          </a:p>
          <a:p>
            <a:pPr marL="0" lvl="0" indent="0" algn="l" rtl="0">
              <a:lnSpc>
                <a:spcPct val="115000"/>
              </a:lnSpc>
              <a:spcBef>
                <a:spcPts val="1200"/>
              </a:spcBef>
              <a:spcAft>
                <a:spcPts val="0"/>
              </a:spcAft>
              <a:buClr>
                <a:schemeClr val="dk1"/>
              </a:buClr>
              <a:buSzPts val="2188"/>
              <a:buFont typeface="Arial"/>
              <a:buNone/>
            </a:pPr>
            <a:r>
              <a:rPr lang="en-US" dirty="0">
                <a:solidFill>
                  <a:srgbClr val="24292F"/>
                </a:solidFill>
                <a:highlight>
                  <a:schemeClr val="lt1"/>
                </a:highlight>
                <a:latin typeface="Montserrat"/>
                <a:ea typeface="Montserrat"/>
                <a:cs typeface="Montserrat"/>
                <a:sym typeface="Montserrat"/>
              </a:rPr>
              <a:t>You will have the option to add yet another layer to our map. This time you can add nearby restaurants that will include their location, the type of restaurant, price category and average rating.</a:t>
            </a: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2ff5ef0b7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2ff5ef0b7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Utilizing Tableau, let’s take a sneak peak of our dashboard...use this as back up if problems with tableau.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75460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app/profile/laura.clark2190/viz/VacationProject/VacationStory?publish=y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metoffice.gov.uk/pub/data/weather/uk/climate/stationdata/heathrowdata.txt"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hyperlink" Target="https://www.weather.gov/wrh/Climate?wfo=okx" TargetMode="External"/><Relationship Id="rId4" Type="http://schemas.openxmlformats.org/officeDocument/2006/relationships/hyperlink" Target="https://www.metoffice.gov.uk/research/climate/maps-and-data/historic-station-data"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catalog.data.gov/dataset/nyc-parks-monuments" TargetMode="External"/><Relationship Id="rId3" Type="http://schemas.openxmlformats.org/officeDocument/2006/relationships/hyperlink" Target="http://tour-pedia.org/about/datasets.html" TargetMode="External"/><Relationship Id="rId7" Type="http://schemas.openxmlformats.org/officeDocument/2006/relationships/hyperlink" Target="https://catalog.data.gov/dataset/directory-of-temporary-public-ar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catalog.data.gov/dataset/new-york-city-water-trail-kayak-and-canoe-launch-sites" TargetMode="External"/><Relationship Id="rId11" Type="http://schemas.openxmlformats.org/officeDocument/2006/relationships/hyperlink" Target="http://www.etsy.com/listing/809496152/london-icon-watercolor-illustration" TargetMode="External"/><Relationship Id="rId5" Type="http://schemas.openxmlformats.org/officeDocument/2006/relationships/hyperlink" Target="https://catalog.data.gov/dataset/new-york-city-art-galleries" TargetMode="External"/><Relationship Id="rId10" Type="http://schemas.openxmlformats.org/officeDocument/2006/relationships/image" Target="../media/image48.jpg"/><Relationship Id="rId4" Type="http://schemas.openxmlformats.org/officeDocument/2006/relationships/hyperlink" Target="https://catalog.data.gov/dataset/new-york-city-museums" TargetMode="External"/><Relationship Id="rId9" Type="http://schemas.openxmlformats.org/officeDocument/2006/relationships/image" Target="../media/image47.jpg"/></Relationships>
</file>

<file path=ppt/slides/_rels/slide19.xml.rels><?xml version="1.0" encoding="UTF-8" standalone="yes"?>
<Relationships xmlns="http://schemas.openxmlformats.org/package/2006/relationships"><Relationship Id="rId3" Type="http://schemas.openxmlformats.org/officeDocument/2006/relationships/hyperlink" Target="https://www.yelp.com/developers/documentation/v3/business_searc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A Big City Adventure Awaits</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latin typeface="Montserrat"/>
                <a:ea typeface="Montserrat"/>
                <a:cs typeface="Montserrat"/>
                <a:sym typeface="Montserrat"/>
              </a:rPr>
              <a:t>Laura Clark, Christine Mitchell, Josh Stephens</a:t>
            </a:r>
            <a:endParaRPr dirty="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F7A65C58-8644-4A68-9D65-9B59674AC1D2}"/>
              </a:ext>
            </a:extLst>
          </p:cNvPr>
          <p:cNvPicPr>
            <a:picLocks noChangeAspect="1"/>
          </p:cNvPicPr>
          <p:nvPr/>
        </p:nvPicPr>
        <p:blipFill>
          <a:blip r:embed="rId3"/>
          <a:stretch>
            <a:fillRect/>
          </a:stretch>
        </p:blipFill>
        <p:spPr>
          <a:xfrm>
            <a:off x="1517829" y="122065"/>
            <a:ext cx="5145759" cy="4882186"/>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7CEAAEF8-D315-4F00-9DA2-4A9C95A45C6B}"/>
              </a:ext>
            </a:extLst>
          </p:cNvPr>
          <p:cNvPicPr>
            <a:picLocks noChangeAspect="1"/>
          </p:cNvPicPr>
          <p:nvPr/>
        </p:nvPicPr>
        <p:blipFill>
          <a:blip r:embed="rId4"/>
          <a:stretch>
            <a:fillRect/>
          </a:stretch>
        </p:blipFill>
        <p:spPr>
          <a:xfrm>
            <a:off x="6956280" y="58916"/>
            <a:ext cx="2034678" cy="4309157"/>
          </a:xfrm>
          <a:prstGeom prst="rect">
            <a:avLst/>
          </a:prstGeom>
        </p:spPr>
      </p:pic>
      <p:grpSp>
        <p:nvGrpSpPr>
          <p:cNvPr id="27" name="Group 26">
            <a:extLst>
              <a:ext uri="{FF2B5EF4-FFF2-40B4-BE49-F238E27FC236}">
                <a16:creationId xmlns:a16="http://schemas.microsoft.com/office/drawing/2014/main" id="{E971D668-7BBE-4EC1-954F-B4801558F003}"/>
              </a:ext>
            </a:extLst>
          </p:cNvPr>
          <p:cNvGrpSpPr/>
          <p:nvPr/>
        </p:nvGrpSpPr>
        <p:grpSpPr>
          <a:xfrm rot="21441450">
            <a:off x="1151870" y="3987296"/>
            <a:ext cx="919213" cy="965096"/>
            <a:chOff x="136951" y="4145249"/>
            <a:chExt cx="1109575" cy="970815"/>
          </a:xfrm>
        </p:grpSpPr>
        <p:pic>
          <p:nvPicPr>
            <p:cNvPr id="24" name="Picture 23">
              <a:extLst>
                <a:ext uri="{FF2B5EF4-FFF2-40B4-BE49-F238E27FC236}">
                  <a16:creationId xmlns:a16="http://schemas.microsoft.com/office/drawing/2014/main" id="{C4AD15D3-0CA3-43D7-A181-7DFB3B51ACEA}"/>
                </a:ext>
              </a:extLst>
            </p:cNvPr>
            <p:cNvPicPr>
              <a:picLocks noChangeAspect="1"/>
            </p:cNvPicPr>
            <p:nvPr/>
          </p:nvPicPr>
          <p:blipFill>
            <a:blip r:embed="rId5"/>
            <a:stretch>
              <a:fillRect/>
            </a:stretch>
          </p:blipFill>
          <p:spPr>
            <a:xfrm rot="20638977">
              <a:off x="136951" y="4145249"/>
              <a:ext cx="684306" cy="970815"/>
            </a:xfrm>
            <a:prstGeom prst="rect">
              <a:avLst/>
            </a:prstGeom>
          </p:spPr>
        </p:pic>
        <p:pic>
          <p:nvPicPr>
            <p:cNvPr id="26" name="Picture 25" descr="A picture containing paper cup&#10;&#10;Description automatically generated">
              <a:extLst>
                <a:ext uri="{FF2B5EF4-FFF2-40B4-BE49-F238E27FC236}">
                  <a16:creationId xmlns:a16="http://schemas.microsoft.com/office/drawing/2014/main" id="{0B4C042F-13D6-4268-A3CE-1C669F021784}"/>
                </a:ext>
              </a:extLst>
            </p:cNvPr>
            <p:cNvPicPr>
              <a:picLocks noChangeAspect="1"/>
            </p:cNvPicPr>
            <p:nvPr/>
          </p:nvPicPr>
          <p:blipFill>
            <a:blip r:embed="rId6"/>
            <a:stretch>
              <a:fillRect/>
            </a:stretch>
          </p:blipFill>
          <p:spPr>
            <a:xfrm flipH="1">
              <a:off x="730771" y="4288788"/>
              <a:ext cx="515755" cy="815057"/>
            </a:xfrm>
            <a:prstGeom prst="rect">
              <a:avLst/>
            </a:prstGeom>
          </p:spPr>
        </p:pic>
      </p:grpSp>
    </p:spTree>
    <p:extLst>
      <p:ext uri="{BB962C8B-B14F-4D97-AF65-F5344CB8AC3E}">
        <p14:creationId xmlns:p14="http://schemas.microsoft.com/office/powerpoint/2010/main" val="272995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 name="Picture 6" descr="Graphical user interface, application, map&#10;&#10;Description automatically generated">
            <a:extLst>
              <a:ext uri="{FF2B5EF4-FFF2-40B4-BE49-F238E27FC236}">
                <a16:creationId xmlns:a16="http://schemas.microsoft.com/office/drawing/2014/main" id="{01521AAD-E2BF-4DDF-8C0D-BEDB6AC8B9D8}"/>
              </a:ext>
            </a:extLst>
          </p:cNvPr>
          <p:cNvPicPr>
            <a:picLocks noChangeAspect="1"/>
          </p:cNvPicPr>
          <p:nvPr/>
        </p:nvPicPr>
        <p:blipFill>
          <a:blip r:embed="rId3"/>
          <a:stretch>
            <a:fillRect/>
          </a:stretch>
        </p:blipFill>
        <p:spPr>
          <a:xfrm>
            <a:off x="2090095" y="144722"/>
            <a:ext cx="5179487" cy="4914186"/>
          </a:xfrm>
          <a:prstGeom prst="rect">
            <a:avLst/>
          </a:prstGeom>
        </p:spPr>
      </p:pic>
      <p:grpSp>
        <p:nvGrpSpPr>
          <p:cNvPr id="48" name="Group 47">
            <a:extLst>
              <a:ext uri="{FF2B5EF4-FFF2-40B4-BE49-F238E27FC236}">
                <a16:creationId xmlns:a16="http://schemas.microsoft.com/office/drawing/2014/main" id="{CEC4A25C-F32D-430C-965E-CAF87FE4486E}"/>
              </a:ext>
            </a:extLst>
          </p:cNvPr>
          <p:cNvGrpSpPr/>
          <p:nvPr/>
        </p:nvGrpSpPr>
        <p:grpSpPr>
          <a:xfrm>
            <a:off x="7384174" y="3536712"/>
            <a:ext cx="1389623" cy="1606788"/>
            <a:chOff x="80080" y="3488835"/>
            <a:chExt cx="1389623" cy="1606788"/>
          </a:xfrm>
        </p:grpSpPr>
        <p:pic>
          <p:nvPicPr>
            <p:cNvPr id="43" name="Picture 42">
              <a:extLst>
                <a:ext uri="{FF2B5EF4-FFF2-40B4-BE49-F238E27FC236}">
                  <a16:creationId xmlns:a16="http://schemas.microsoft.com/office/drawing/2014/main" id="{441659EC-9E03-49D7-8586-3EF2D6E3593D}"/>
                </a:ext>
              </a:extLst>
            </p:cNvPr>
            <p:cNvPicPr>
              <a:picLocks noChangeAspect="1"/>
            </p:cNvPicPr>
            <p:nvPr/>
          </p:nvPicPr>
          <p:blipFill>
            <a:blip r:embed="rId4"/>
            <a:stretch>
              <a:fillRect/>
            </a:stretch>
          </p:blipFill>
          <p:spPr>
            <a:xfrm flipH="1">
              <a:off x="681399" y="3488835"/>
              <a:ext cx="788304" cy="1469563"/>
            </a:xfrm>
            <a:prstGeom prst="rect">
              <a:avLst/>
            </a:prstGeom>
          </p:spPr>
        </p:pic>
        <p:pic>
          <p:nvPicPr>
            <p:cNvPr id="45" name="Picture 44" descr="A close up of a pretzel&#10;&#10;Description automatically generated with low confidence">
              <a:extLst>
                <a:ext uri="{FF2B5EF4-FFF2-40B4-BE49-F238E27FC236}">
                  <a16:creationId xmlns:a16="http://schemas.microsoft.com/office/drawing/2014/main" id="{50C30A6F-F600-458C-9B38-C9AB5BAF5D98}"/>
                </a:ext>
              </a:extLst>
            </p:cNvPr>
            <p:cNvPicPr>
              <a:picLocks noChangeAspect="1"/>
            </p:cNvPicPr>
            <p:nvPr/>
          </p:nvPicPr>
          <p:blipFill>
            <a:blip r:embed="rId5"/>
            <a:stretch>
              <a:fillRect/>
            </a:stretch>
          </p:blipFill>
          <p:spPr>
            <a:xfrm rot="20826154">
              <a:off x="80080" y="3940316"/>
              <a:ext cx="1137138" cy="1155307"/>
            </a:xfrm>
            <a:prstGeom prst="rect">
              <a:avLst/>
            </a:prstGeom>
          </p:spPr>
        </p:pic>
      </p:grpSp>
      <p:pic>
        <p:nvPicPr>
          <p:cNvPr id="50" name="Picture 49" descr="A picture containing text, dark&#10;&#10;Description automatically generated">
            <a:extLst>
              <a:ext uri="{FF2B5EF4-FFF2-40B4-BE49-F238E27FC236}">
                <a16:creationId xmlns:a16="http://schemas.microsoft.com/office/drawing/2014/main" id="{D99F024F-8BC8-4097-BF15-7CF2606F7A0B}"/>
              </a:ext>
            </a:extLst>
          </p:cNvPr>
          <p:cNvPicPr>
            <a:picLocks noChangeAspect="1"/>
          </p:cNvPicPr>
          <p:nvPr/>
        </p:nvPicPr>
        <p:blipFill>
          <a:blip r:embed="rId6"/>
          <a:stretch>
            <a:fillRect/>
          </a:stretch>
        </p:blipFill>
        <p:spPr>
          <a:xfrm>
            <a:off x="-382982" y="0"/>
            <a:ext cx="3094753" cy="5143500"/>
          </a:xfrm>
          <a:prstGeom prst="rect">
            <a:avLst/>
          </a:prstGeom>
        </p:spPr>
      </p:pic>
    </p:spTree>
    <p:extLst>
      <p:ext uri="{BB962C8B-B14F-4D97-AF65-F5344CB8AC3E}">
        <p14:creationId xmlns:p14="http://schemas.microsoft.com/office/powerpoint/2010/main" val="113291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ctrTitle" idx="4294967295"/>
          </p:nvPr>
        </p:nvSpPr>
        <p:spPr>
          <a:xfrm>
            <a:off x="311700" y="1131150"/>
            <a:ext cx="8520600" cy="25233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None/>
            </a:pPr>
            <a:endParaRPr sz="2688" dirty="0">
              <a:solidFill>
                <a:srgbClr val="24292F"/>
              </a:solidFill>
              <a:highlight>
                <a:schemeClr val="lt1"/>
              </a:highlight>
              <a:latin typeface="Covered By Your Grace"/>
              <a:ea typeface="Covered By Your Grace"/>
              <a:cs typeface="Covered By Your Grace"/>
              <a:sym typeface="Covered By Your Grace"/>
            </a:endParaRPr>
          </a:p>
          <a:p>
            <a:pPr lvl="0" algn="ctr">
              <a:lnSpc>
                <a:spcPct val="115000"/>
              </a:lnSpc>
              <a:spcBef>
                <a:spcPts val="1200"/>
              </a:spcBef>
              <a:spcAft>
                <a:spcPts val="1200"/>
              </a:spcAft>
            </a:pPr>
            <a:r>
              <a:rPr lang="en" sz="5000" dirty="0">
                <a:solidFill>
                  <a:srgbClr val="980000"/>
                </a:solidFill>
                <a:highlight>
                  <a:schemeClr val="lt1"/>
                </a:highlight>
                <a:latin typeface="Montserrat"/>
                <a:ea typeface="Montserrat"/>
                <a:cs typeface="Montserrat"/>
                <a:sym typeface="Montserrat"/>
                <a:hlinkClick r:id="rId3"/>
              </a:rPr>
              <a:t>Lets Demonstrate</a:t>
            </a:r>
            <a:br>
              <a:rPr lang="en" sz="5000" dirty="0">
                <a:solidFill>
                  <a:srgbClr val="980000"/>
                </a:solidFill>
                <a:highlight>
                  <a:schemeClr val="lt1"/>
                </a:highlight>
                <a:latin typeface="Montserrat"/>
                <a:ea typeface="Montserrat"/>
                <a:cs typeface="Montserrat"/>
                <a:sym typeface="Montserrat"/>
              </a:rPr>
            </a:br>
            <a:endParaRPr sz="1650" dirty="0">
              <a:solidFill>
                <a:srgbClr val="980000"/>
              </a:solidFill>
              <a:highlight>
                <a:schemeClr val="lt1"/>
              </a:highlight>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p:nvPr/>
        </p:nvSpPr>
        <p:spPr>
          <a:xfrm>
            <a:off x="501962" y="466826"/>
            <a:ext cx="6637327" cy="126749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190" b="1" dirty="0">
                <a:solidFill>
                  <a:srgbClr val="980000"/>
                </a:solidFill>
                <a:highlight>
                  <a:srgbClr val="FFFFFF"/>
                </a:highlight>
                <a:latin typeface="Montserrat"/>
                <a:ea typeface="Montserrat"/>
                <a:cs typeface="Montserrat"/>
                <a:sym typeface="Montserrat"/>
              </a:rPr>
              <a:t>So now that you have an ideal itinerary,</a:t>
            </a:r>
          </a:p>
          <a:p>
            <a:pPr marL="0" lvl="0" indent="0" algn="ctr" rtl="0">
              <a:lnSpc>
                <a:spcPct val="115000"/>
              </a:lnSpc>
              <a:spcBef>
                <a:spcPts val="0"/>
              </a:spcBef>
              <a:spcAft>
                <a:spcPts val="1200"/>
              </a:spcAft>
              <a:buNone/>
            </a:pPr>
            <a:r>
              <a:rPr lang="en" sz="2190" b="1" dirty="0">
                <a:solidFill>
                  <a:srgbClr val="980000"/>
                </a:solidFill>
                <a:highlight>
                  <a:srgbClr val="FFFFFF"/>
                </a:highlight>
                <a:latin typeface="Montserrat"/>
                <a:ea typeface="Montserrat"/>
                <a:cs typeface="Montserrat"/>
                <a:sym typeface="Montserrat"/>
              </a:rPr>
              <a:t> go book your trip!</a:t>
            </a:r>
            <a:endParaRPr sz="2190" b="1" dirty="0">
              <a:solidFill>
                <a:srgbClr val="980000"/>
              </a:solidFill>
              <a:latin typeface="Montserrat"/>
              <a:ea typeface="Montserrat"/>
              <a:cs typeface="Montserrat"/>
              <a:sym typeface="Montserrat"/>
            </a:endParaRPr>
          </a:p>
        </p:txBody>
      </p:sp>
      <p:pic>
        <p:nvPicPr>
          <p:cNvPr id="126" name="Google Shape;126;p21"/>
          <p:cNvPicPr preferRelativeResize="0"/>
          <p:nvPr/>
        </p:nvPicPr>
        <p:blipFill>
          <a:blip r:embed="rId3">
            <a:alphaModFix/>
          </a:blip>
          <a:stretch>
            <a:fillRect/>
          </a:stretch>
        </p:blipFill>
        <p:spPr>
          <a:xfrm>
            <a:off x="310611" y="1734322"/>
            <a:ext cx="5860500" cy="3310825"/>
          </a:xfrm>
          <a:prstGeom prst="rect">
            <a:avLst/>
          </a:prstGeom>
          <a:noFill/>
          <a:ln>
            <a:noFill/>
          </a:ln>
        </p:spPr>
      </p:pic>
      <p:pic>
        <p:nvPicPr>
          <p:cNvPr id="127" name="Google Shape;127;p21"/>
          <p:cNvPicPr preferRelativeResize="0"/>
          <p:nvPr/>
        </p:nvPicPr>
        <p:blipFill>
          <a:blip r:embed="rId4">
            <a:alphaModFix/>
          </a:blip>
          <a:stretch>
            <a:fillRect/>
          </a:stretch>
        </p:blipFill>
        <p:spPr>
          <a:xfrm>
            <a:off x="6620798" y="-56826"/>
            <a:ext cx="2378289" cy="5143501"/>
          </a:xfrm>
          <a:prstGeom prst="rect">
            <a:avLst/>
          </a:prstGeom>
          <a:noFill/>
          <a:ln>
            <a:noFill/>
          </a:ln>
        </p:spPr>
      </p:pic>
      <p:pic>
        <p:nvPicPr>
          <p:cNvPr id="128" name="Google Shape;128;p21"/>
          <p:cNvPicPr preferRelativeResize="0"/>
          <p:nvPr/>
        </p:nvPicPr>
        <p:blipFill>
          <a:blip r:embed="rId5">
            <a:alphaModFix/>
          </a:blip>
          <a:stretch>
            <a:fillRect/>
          </a:stretch>
        </p:blipFill>
        <p:spPr>
          <a:xfrm>
            <a:off x="7588976" y="1042695"/>
            <a:ext cx="1160876" cy="862451"/>
          </a:xfrm>
          <a:prstGeom prst="rect">
            <a:avLst/>
          </a:prstGeom>
          <a:noFill/>
          <a:ln>
            <a:noFill/>
          </a:ln>
        </p:spPr>
      </p:pic>
      <p:pic>
        <p:nvPicPr>
          <p:cNvPr id="129" name="Google Shape;129;p21"/>
          <p:cNvPicPr preferRelativeResize="0"/>
          <p:nvPr/>
        </p:nvPicPr>
        <p:blipFill>
          <a:blip r:embed="rId6">
            <a:alphaModFix/>
          </a:blip>
          <a:stretch>
            <a:fillRect/>
          </a:stretch>
        </p:blipFill>
        <p:spPr>
          <a:xfrm>
            <a:off x="8231500" y="668775"/>
            <a:ext cx="1217274" cy="4128075"/>
          </a:xfrm>
          <a:prstGeom prst="rect">
            <a:avLst/>
          </a:prstGeom>
          <a:noFill/>
          <a:ln>
            <a:noFill/>
          </a:ln>
        </p:spPr>
      </p:pic>
      <p:pic>
        <p:nvPicPr>
          <p:cNvPr id="130" name="Google Shape;130;p21"/>
          <p:cNvPicPr preferRelativeResize="0"/>
          <p:nvPr/>
        </p:nvPicPr>
        <p:blipFill>
          <a:blip r:embed="rId7">
            <a:alphaModFix/>
          </a:blip>
          <a:stretch>
            <a:fillRect/>
          </a:stretch>
        </p:blipFill>
        <p:spPr>
          <a:xfrm>
            <a:off x="817050" y="1989924"/>
            <a:ext cx="733925" cy="245551"/>
          </a:xfrm>
          <a:prstGeom prst="rect">
            <a:avLst/>
          </a:prstGeom>
          <a:noFill/>
          <a:ln>
            <a:noFill/>
          </a:ln>
        </p:spPr>
      </p:pic>
      <p:pic>
        <p:nvPicPr>
          <p:cNvPr id="131" name="Google Shape;131;p21"/>
          <p:cNvPicPr preferRelativeResize="0"/>
          <p:nvPr/>
        </p:nvPicPr>
        <p:blipFill>
          <a:blip r:embed="rId8">
            <a:alphaModFix/>
          </a:blip>
          <a:stretch>
            <a:fillRect/>
          </a:stretch>
        </p:blipFill>
        <p:spPr>
          <a:xfrm>
            <a:off x="7714700" y="4457138"/>
            <a:ext cx="1514552" cy="582750"/>
          </a:xfrm>
          <a:prstGeom prst="rect">
            <a:avLst/>
          </a:prstGeom>
          <a:noFill/>
          <a:ln>
            <a:noFill/>
          </a:ln>
        </p:spPr>
      </p:pic>
      <p:pic>
        <p:nvPicPr>
          <p:cNvPr id="132" name="Google Shape;132;p21"/>
          <p:cNvPicPr preferRelativeResize="0"/>
          <p:nvPr/>
        </p:nvPicPr>
        <p:blipFill>
          <a:blip r:embed="rId9">
            <a:alphaModFix/>
          </a:blip>
          <a:stretch>
            <a:fillRect/>
          </a:stretch>
        </p:blipFill>
        <p:spPr>
          <a:xfrm>
            <a:off x="5555725" y="4603599"/>
            <a:ext cx="733926" cy="4830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mph" presetSubtype="0" fill="hold" grpId="0" nodeType="clickEffect">
                                  <p:stCondLst>
                                    <p:cond delay="0"/>
                                  </p:stCondLst>
                                  <p:childTnLst>
                                    <p:animClr clrSpc="hsl" dir="cw">
                                      <p:cBhvr override="childStyle">
                                        <p:cTn id="6" dur="500" fill="hold"/>
                                        <p:tgtEl>
                                          <p:spTgt spid="125"/>
                                        </p:tgtEl>
                                        <p:attrNameLst>
                                          <p:attrName>style.color</p:attrName>
                                        </p:attrNameLst>
                                      </p:cBhvr>
                                      <p:by>
                                        <p:hsl h="10842353" s="0" l="0"/>
                                      </p:by>
                                    </p:animClr>
                                    <p:animClr clrSpc="hsl" dir="cw">
                                      <p:cBhvr>
                                        <p:cTn id="7" dur="500" fill="hold"/>
                                        <p:tgtEl>
                                          <p:spTgt spid="125"/>
                                        </p:tgtEl>
                                        <p:attrNameLst>
                                          <p:attrName>fillcolor</p:attrName>
                                        </p:attrNameLst>
                                      </p:cBhvr>
                                      <p:by>
                                        <p:hsl h="10842353" s="0" l="0"/>
                                      </p:by>
                                    </p:animClr>
                                    <p:animClr clrSpc="hsl" dir="cw">
                                      <p:cBhvr>
                                        <p:cTn id="8" dur="500" fill="hold"/>
                                        <p:tgtEl>
                                          <p:spTgt spid="125"/>
                                        </p:tgtEl>
                                        <p:attrNameLst>
                                          <p:attrName>stroke.color</p:attrName>
                                        </p:attrNameLst>
                                      </p:cBhvr>
                                      <p:by>
                                        <p:hsl h="10842353" s="0" l="0"/>
                                      </p:by>
                                    </p:animClr>
                                    <p:set>
                                      <p:cBhvr>
                                        <p:cTn id="9" dur="500" fill="hold"/>
                                        <p:tgtEl>
                                          <p:spTgt spid="1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ctrTitle" idx="4294967295"/>
          </p:nvPr>
        </p:nvSpPr>
        <p:spPr>
          <a:xfrm>
            <a:off x="311700" y="1131150"/>
            <a:ext cx="8520600" cy="25233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None/>
            </a:pPr>
            <a:endParaRPr sz="2688" dirty="0">
              <a:solidFill>
                <a:srgbClr val="24292F"/>
              </a:solidFill>
              <a:highlight>
                <a:schemeClr val="lt1"/>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1200"/>
              </a:spcAft>
              <a:buNone/>
            </a:pPr>
            <a:r>
              <a:rPr lang="en" sz="5000" dirty="0">
                <a:solidFill>
                  <a:srgbClr val="980000"/>
                </a:solidFill>
                <a:highlight>
                  <a:schemeClr val="lt1"/>
                </a:highlight>
                <a:latin typeface="Montserrat"/>
                <a:ea typeface="Montserrat"/>
                <a:cs typeface="Montserrat"/>
                <a:sym typeface="Montserrat"/>
              </a:rPr>
              <a:t>Behind the Scenes</a:t>
            </a:r>
            <a:endParaRPr sz="1650" dirty="0">
              <a:solidFill>
                <a:srgbClr val="980000"/>
              </a:solidFill>
              <a:highlight>
                <a:schemeClr val="lt1"/>
              </a:highlight>
              <a:latin typeface="Montserrat"/>
              <a:ea typeface="Montserrat"/>
              <a:cs typeface="Montserrat"/>
              <a:sym typeface="Montserrat"/>
            </a:endParaRPr>
          </a:p>
        </p:txBody>
      </p:sp>
    </p:spTree>
    <p:extLst>
      <p:ext uri="{BB962C8B-B14F-4D97-AF65-F5344CB8AC3E}">
        <p14:creationId xmlns:p14="http://schemas.microsoft.com/office/powerpoint/2010/main" val="3576539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p:nvPr/>
        </p:nvSpPr>
        <p:spPr>
          <a:xfrm>
            <a:off x="709646" y="1916626"/>
            <a:ext cx="7509000" cy="30107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988" b="1" dirty="0">
                <a:solidFill>
                  <a:srgbClr val="980000"/>
                </a:solidFill>
                <a:highlight>
                  <a:srgbClr val="FFFFFF"/>
                </a:highlight>
                <a:latin typeface="Montserrat"/>
                <a:ea typeface="Montserrat"/>
                <a:cs typeface="Montserrat"/>
                <a:sym typeface="Montserrat"/>
              </a:rPr>
              <a:t>Toolkit</a:t>
            </a:r>
            <a:endParaRPr sz="2988" b="1" dirty="0">
              <a:solidFill>
                <a:srgbClr val="980000"/>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endParaRPr sz="500" dirty="0">
              <a:solidFill>
                <a:srgbClr val="980000"/>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endParaRPr sz="2188" dirty="0">
              <a:solidFill>
                <a:srgbClr val="24292F"/>
              </a:solidFill>
              <a:highlight>
                <a:srgbClr val="FFFFFF"/>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0"/>
              </a:spcAft>
              <a:buNone/>
            </a:pPr>
            <a:endParaRPr sz="2188" dirty="0">
              <a:solidFill>
                <a:srgbClr val="24292F"/>
              </a:solidFill>
              <a:highlight>
                <a:srgbClr val="FFFFFF"/>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0"/>
              </a:spcAft>
              <a:buNone/>
            </a:pPr>
            <a:r>
              <a:rPr lang="en" sz="2188" dirty="0">
                <a:solidFill>
                  <a:srgbClr val="24292F"/>
                </a:solidFill>
                <a:highlight>
                  <a:srgbClr val="FFFFFF"/>
                </a:highlight>
                <a:latin typeface="Covered By Your Grace"/>
                <a:ea typeface="Covered By Your Grace"/>
                <a:cs typeface="Covered By Your Grace"/>
                <a:sym typeface="Covered By Your Grace"/>
              </a:rPr>
              <a:t> </a:t>
            </a:r>
            <a:endParaRPr sz="2188" dirty="0">
              <a:solidFill>
                <a:srgbClr val="24292F"/>
              </a:solidFill>
              <a:highlight>
                <a:srgbClr val="FFFFFF"/>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1200"/>
              </a:spcAft>
              <a:buNone/>
            </a:pPr>
            <a:endParaRPr sz="700" dirty="0">
              <a:solidFill>
                <a:srgbClr val="24292F"/>
              </a:solidFill>
              <a:highlight>
                <a:srgbClr val="FFFFFF"/>
              </a:highlight>
            </a:endParaRPr>
          </a:p>
        </p:txBody>
      </p:sp>
      <p:pic>
        <p:nvPicPr>
          <p:cNvPr id="149" name="Google Shape;149;p24"/>
          <p:cNvPicPr preferRelativeResize="0"/>
          <p:nvPr/>
        </p:nvPicPr>
        <p:blipFill>
          <a:blip r:embed="rId3">
            <a:alphaModFix/>
          </a:blip>
          <a:stretch>
            <a:fillRect/>
          </a:stretch>
        </p:blipFill>
        <p:spPr>
          <a:xfrm>
            <a:off x="6113145" y="746585"/>
            <a:ext cx="1144904" cy="990127"/>
          </a:xfrm>
          <a:prstGeom prst="rect">
            <a:avLst/>
          </a:prstGeom>
          <a:noFill/>
          <a:ln>
            <a:noFill/>
          </a:ln>
        </p:spPr>
      </p:pic>
      <p:pic>
        <p:nvPicPr>
          <p:cNvPr id="9" name="Google Shape;150;p24">
            <a:extLst>
              <a:ext uri="{FF2B5EF4-FFF2-40B4-BE49-F238E27FC236}">
                <a16:creationId xmlns:a16="http://schemas.microsoft.com/office/drawing/2014/main" id="{1296313F-7491-4CF8-BDE8-3303D5EA195A}"/>
              </a:ext>
            </a:extLst>
          </p:cNvPr>
          <p:cNvPicPr preferRelativeResize="0"/>
          <p:nvPr/>
        </p:nvPicPr>
        <p:blipFill>
          <a:blip r:embed="rId4">
            <a:alphaModFix/>
          </a:blip>
          <a:stretch>
            <a:fillRect/>
          </a:stretch>
        </p:blipFill>
        <p:spPr>
          <a:xfrm>
            <a:off x="1732601" y="1736825"/>
            <a:ext cx="1095753" cy="1044240"/>
          </a:xfrm>
          <a:prstGeom prst="rect">
            <a:avLst/>
          </a:prstGeom>
          <a:noFill/>
          <a:ln>
            <a:noFill/>
          </a:ln>
        </p:spPr>
      </p:pic>
      <p:pic>
        <p:nvPicPr>
          <p:cNvPr id="10" name="Google Shape;151;p24">
            <a:extLst>
              <a:ext uri="{FF2B5EF4-FFF2-40B4-BE49-F238E27FC236}">
                <a16:creationId xmlns:a16="http://schemas.microsoft.com/office/drawing/2014/main" id="{A922DB4D-2819-45B7-AAE4-16DD90940498}"/>
              </a:ext>
            </a:extLst>
          </p:cNvPr>
          <p:cNvPicPr preferRelativeResize="0"/>
          <p:nvPr/>
        </p:nvPicPr>
        <p:blipFill>
          <a:blip r:embed="rId5">
            <a:alphaModFix/>
          </a:blip>
          <a:stretch>
            <a:fillRect/>
          </a:stretch>
        </p:blipFill>
        <p:spPr>
          <a:xfrm>
            <a:off x="6449300" y="2438012"/>
            <a:ext cx="854535" cy="1008527"/>
          </a:xfrm>
          <a:prstGeom prst="rect">
            <a:avLst/>
          </a:prstGeom>
          <a:noFill/>
          <a:ln>
            <a:noFill/>
          </a:ln>
        </p:spPr>
      </p:pic>
      <p:pic>
        <p:nvPicPr>
          <p:cNvPr id="11" name="Google Shape;152;p24">
            <a:extLst>
              <a:ext uri="{FF2B5EF4-FFF2-40B4-BE49-F238E27FC236}">
                <a16:creationId xmlns:a16="http://schemas.microsoft.com/office/drawing/2014/main" id="{5EECCD1F-9324-4005-B498-245BD55E784D}"/>
              </a:ext>
            </a:extLst>
          </p:cNvPr>
          <p:cNvPicPr preferRelativeResize="0"/>
          <p:nvPr/>
        </p:nvPicPr>
        <p:blipFill>
          <a:blip r:embed="rId6">
            <a:alphaModFix/>
          </a:blip>
          <a:stretch>
            <a:fillRect/>
          </a:stretch>
        </p:blipFill>
        <p:spPr>
          <a:xfrm>
            <a:off x="2189577" y="3345441"/>
            <a:ext cx="2274569" cy="1245870"/>
          </a:xfrm>
          <a:prstGeom prst="rect">
            <a:avLst/>
          </a:prstGeom>
          <a:noFill/>
          <a:ln>
            <a:noFill/>
          </a:ln>
        </p:spPr>
      </p:pic>
      <p:pic>
        <p:nvPicPr>
          <p:cNvPr id="12" name="Google Shape;153;p24">
            <a:extLst>
              <a:ext uri="{FF2B5EF4-FFF2-40B4-BE49-F238E27FC236}">
                <a16:creationId xmlns:a16="http://schemas.microsoft.com/office/drawing/2014/main" id="{66884F73-22A2-4DDA-801F-93C85CBE0A40}"/>
              </a:ext>
            </a:extLst>
          </p:cNvPr>
          <p:cNvPicPr preferRelativeResize="0"/>
          <p:nvPr/>
        </p:nvPicPr>
        <p:blipFill>
          <a:blip r:embed="rId7">
            <a:alphaModFix/>
          </a:blip>
          <a:stretch>
            <a:fillRect/>
          </a:stretch>
        </p:blipFill>
        <p:spPr>
          <a:xfrm>
            <a:off x="5295102" y="3671223"/>
            <a:ext cx="1258574" cy="1158583"/>
          </a:xfrm>
          <a:prstGeom prst="rect">
            <a:avLst/>
          </a:prstGeom>
          <a:noFill/>
          <a:ln>
            <a:noFill/>
          </a:ln>
        </p:spPr>
      </p:pic>
      <p:pic>
        <p:nvPicPr>
          <p:cNvPr id="13" name="Google Shape;154;p24">
            <a:extLst>
              <a:ext uri="{FF2B5EF4-FFF2-40B4-BE49-F238E27FC236}">
                <a16:creationId xmlns:a16="http://schemas.microsoft.com/office/drawing/2014/main" id="{6E1A03F9-E87A-4E79-B99D-BBEECFFE0822}"/>
              </a:ext>
            </a:extLst>
          </p:cNvPr>
          <p:cNvPicPr preferRelativeResize="0"/>
          <p:nvPr/>
        </p:nvPicPr>
        <p:blipFill>
          <a:blip r:embed="rId8">
            <a:alphaModFix/>
          </a:blip>
          <a:stretch>
            <a:fillRect/>
          </a:stretch>
        </p:blipFill>
        <p:spPr>
          <a:xfrm>
            <a:off x="2828354" y="441128"/>
            <a:ext cx="1743646" cy="882977"/>
          </a:xfrm>
          <a:prstGeom prst="rect">
            <a:avLst/>
          </a:prstGeom>
          <a:noFill/>
          <a:ln>
            <a:noFill/>
          </a:ln>
        </p:spPr>
      </p:pic>
      <p:pic>
        <p:nvPicPr>
          <p:cNvPr id="14" name="Google Shape;149;p24">
            <a:extLst>
              <a:ext uri="{FF2B5EF4-FFF2-40B4-BE49-F238E27FC236}">
                <a16:creationId xmlns:a16="http://schemas.microsoft.com/office/drawing/2014/main" id="{03FB5A53-DA9C-4612-A61B-C768EF273CFA}"/>
              </a:ext>
            </a:extLst>
          </p:cNvPr>
          <p:cNvPicPr preferRelativeResize="0"/>
          <p:nvPr/>
        </p:nvPicPr>
        <p:blipFill>
          <a:blip r:embed="rId3">
            <a:alphaModFix/>
          </a:blip>
          <a:stretch>
            <a:fillRect/>
          </a:stretch>
        </p:blipFill>
        <p:spPr>
          <a:xfrm>
            <a:off x="6113145" y="746698"/>
            <a:ext cx="1144904" cy="990127"/>
          </a:xfrm>
          <a:prstGeom prst="rect">
            <a:avLst/>
          </a:prstGeom>
          <a:noFill/>
          <a:ln>
            <a:noFill/>
          </a:ln>
        </p:spPr>
      </p:pic>
      <p:pic>
        <p:nvPicPr>
          <p:cNvPr id="15" name="Google Shape;154;p24">
            <a:extLst>
              <a:ext uri="{FF2B5EF4-FFF2-40B4-BE49-F238E27FC236}">
                <a16:creationId xmlns:a16="http://schemas.microsoft.com/office/drawing/2014/main" id="{D8B93F2E-8D8B-4B9B-9D8D-0FF7F37E2B02}"/>
              </a:ext>
            </a:extLst>
          </p:cNvPr>
          <p:cNvPicPr preferRelativeResize="0"/>
          <p:nvPr/>
        </p:nvPicPr>
        <p:blipFill>
          <a:blip r:embed="rId8">
            <a:alphaModFix/>
          </a:blip>
          <a:stretch>
            <a:fillRect/>
          </a:stretch>
        </p:blipFill>
        <p:spPr>
          <a:xfrm>
            <a:off x="2828354" y="441241"/>
            <a:ext cx="1743646" cy="882977"/>
          </a:xfrm>
          <a:prstGeom prst="rect">
            <a:avLst/>
          </a:prstGeom>
          <a:noFill/>
          <a:ln>
            <a:noFill/>
          </a:ln>
        </p:spPr>
      </p:pic>
      <p:sp>
        <p:nvSpPr>
          <p:cNvPr id="16" name="Google Shape;148;p24">
            <a:extLst>
              <a:ext uri="{FF2B5EF4-FFF2-40B4-BE49-F238E27FC236}">
                <a16:creationId xmlns:a16="http://schemas.microsoft.com/office/drawing/2014/main" id="{9C10E24C-D3C9-4ACB-B870-5F7FC5BB8951}"/>
              </a:ext>
            </a:extLst>
          </p:cNvPr>
          <p:cNvSpPr txBox="1"/>
          <p:nvPr/>
        </p:nvSpPr>
        <p:spPr>
          <a:xfrm>
            <a:off x="709646" y="1916513"/>
            <a:ext cx="7509000" cy="30107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988" b="1" dirty="0">
                <a:solidFill>
                  <a:srgbClr val="980000"/>
                </a:solidFill>
                <a:highlight>
                  <a:srgbClr val="FFFFFF"/>
                </a:highlight>
                <a:latin typeface="Montserrat"/>
                <a:ea typeface="Montserrat"/>
                <a:cs typeface="Montserrat"/>
                <a:sym typeface="Montserrat"/>
              </a:rPr>
              <a:t>Toolkit</a:t>
            </a:r>
            <a:endParaRPr sz="2988" b="1" dirty="0">
              <a:solidFill>
                <a:srgbClr val="980000"/>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endParaRPr sz="500" dirty="0">
              <a:solidFill>
                <a:srgbClr val="980000"/>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endParaRPr sz="2188" dirty="0">
              <a:solidFill>
                <a:srgbClr val="24292F"/>
              </a:solidFill>
              <a:highlight>
                <a:srgbClr val="FFFFFF"/>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0"/>
              </a:spcAft>
              <a:buNone/>
            </a:pPr>
            <a:endParaRPr sz="2188" dirty="0">
              <a:solidFill>
                <a:srgbClr val="24292F"/>
              </a:solidFill>
              <a:highlight>
                <a:srgbClr val="FFFFFF"/>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0"/>
              </a:spcAft>
              <a:buNone/>
            </a:pPr>
            <a:r>
              <a:rPr lang="en" sz="2188" dirty="0">
                <a:solidFill>
                  <a:srgbClr val="24292F"/>
                </a:solidFill>
                <a:highlight>
                  <a:srgbClr val="FFFFFF"/>
                </a:highlight>
                <a:latin typeface="Covered By Your Grace"/>
                <a:ea typeface="Covered By Your Grace"/>
                <a:cs typeface="Covered By Your Grace"/>
                <a:sym typeface="Covered By Your Grace"/>
              </a:rPr>
              <a:t> </a:t>
            </a:r>
            <a:endParaRPr sz="2188" dirty="0">
              <a:solidFill>
                <a:srgbClr val="24292F"/>
              </a:solidFill>
              <a:highlight>
                <a:srgbClr val="FFFFFF"/>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1200"/>
              </a:spcAft>
              <a:buNone/>
            </a:pPr>
            <a:endParaRPr sz="700" dirty="0">
              <a:solidFill>
                <a:srgbClr val="24292F"/>
              </a:solidFill>
              <a:highlight>
                <a:srgbClr val="FFFFFF"/>
              </a:highlight>
            </a:endParaRPr>
          </a:p>
        </p:txBody>
      </p:sp>
      <p:pic>
        <p:nvPicPr>
          <p:cNvPr id="17" name="Google Shape;150;p24">
            <a:extLst>
              <a:ext uri="{FF2B5EF4-FFF2-40B4-BE49-F238E27FC236}">
                <a16:creationId xmlns:a16="http://schemas.microsoft.com/office/drawing/2014/main" id="{FB2279A7-BFB2-4A89-8884-3F726C09B8A5}"/>
              </a:ext>
            </a:extLst>
          </p:cNvPr>
          <p:cNvPicPr preferRelativeResize="0"/>
          <p:nvPr/>
        </p:nvPicPr>
        <p:blipFill>
          <a:blip r:embed="rId4">
            <a:alphaModFix/>
          </a:blip>
          <a:stretch>
            <a:fillRect/>
          </a:stretch>
        </p:blipFill>
        <p:spPr>
          <a:xfrm>
            <a:off x="1732601" y="1736712"/>
            <a:ext cx="1095753" cy="1044240"/>
          </a:xfrm>
          <a:prstGeom prst="rect">
            <a:avLst/>
          </a:prstGeom>
          <a:noFill/>
          <a:ln>
            <a:noFill/>
          </a:ln>
        </p:spPr>
      </p:pic>
      <p:pic>
        <p:nvPicPr>
          <p:cNvPr id="18" name="Google Shape;151;p24">
            <a:extLst>
              <a:ext uri="{FF2B5EF4-FFF2-40B4-BE49-F238E27FC236}">
                <a16:creationId xmlns:a16="http://schemas.microsoft.com/office/drawing/2014/main" id="{2ADA4E49-6B5B-4A8D-B9F7-6070F403701C}"/>
              </a:ext>
            </a:extLst>
          </p:cNvPr>
          <p:cNvPicPr preferRelativeResize="0"/>
          <p:nvPr/>
        </p:nvPicPr>
        <p:blipFill>
          <a:blip r:embed="rId5">
            <a:alphaModFix/>
          </a:blip>
          <a:stretch>
            <a:fillRect/>
          </a:stretch>
        </p:blipFill>
        <p:spPr>
          <a:xfrm>
            <a:off x="6449300" y="2437899"/>
            <a:ext cx="854535" cy="1008527"/>
          </a:xfrm>
          <a:prstGeom prst="rect">
            <a:avLst/>
          </a:prstGeom>
          <a:noFill/>
          <a:ln>
            <a:noFill/>
          </a:ln>
        </p:spPr>
      </p:pic>
      <p:pic>
        <p:nvPicPr>
          <p:cNvPr id="19" name="Google Shape;152;p24">
            <a:extLst>
              <a:ext uri="{FF2B5EF4-FFF2-40B4-BE49-F238E27FC236}">
                <a16:creationId xmlns:a16="http://schemas.microsoft.com/office/drawing/2014/main" id="{651A3086-0912-4869-AE0C-1B8C1A3250CD}"/>
              </a:ext>
            </a:extLst>
          </p:cNvPr>
          <p:cNvPicPr preferRelativeResize="0"/>
          <p:nvPr/>
        </p:nvPicPr>
        <p:blipFill>
          <a:blip r:embed="rId6">
            <a:alphaModFix/>
          </a:blip>
          <a:stretch>
            <a:fillRect/>
          </a:stretch>
        </p:blipFill>
        <p:spPr>
          <a:xfrm>
            <a:off x="2189577" y="3345328"/>
            <a:ext cx="2274569" cy="1245870"/>
          </a:xfrm>
          <a:prstGeom prst="rect">
            <a:avLst/>
          </a:prstGeom>
          <a:noFill/>
          <a:ln>
            <a:noFill/>
          </a:ln>
        </p:spPr>
      </p:pic>
      <p:pic>
        <p:nvPicPr>
          <p:cNvPr id="20" name="Google Shape;153;p24">
            <a:extLst>
              <a:ext uri="{FF2B5EF4-FFF2-40B4-BE49-F238E27FC236}">
                <a16:creationId xmlns:a16="http://schemas.microsoft.com/office/drawing/2014/main" id="{D922A40C-EAE4-404A-AF1C-C4600CA92AAF}"/>
              </a:ext>
            </a:extLst>
          </p:cNvPr>
          <p:cNvPicPr preferRelativeResize="0"/>
          <p:nvPr/>
        </p:nvPicPr>
        <p:blipFill>
          <a:blip r:embed="rId7">
            <a:alphaModFix/>
          </a:blip>
          <a:stretch>
            <a:fillRect/>
          </a:stretch>
        </p:blipFill>
        <p:spPr>
          <a:xfrm>
            <a:off x="5295102" y="3671110"/>
            <a:ext cx="1258574" cy="1158583"/>
          </a:xfrm>
          <a:prstGeom prst="rect">
            <a:avLst/>
          </a:prstGeom>
          <a:noFill/>
          <a:ln>
            <a:noFill/>
          </a:ln>
        </p:spPr>
      </p:pic>
      <p:pic>
        <p:nvPicPr>
          <p:cNvPr id="21" name="Google Shape;149;p24">
            <a:extLst>
              <a:ext uri="{FF2B5EF4-FFF2-40B4-BE49-F238E27FC236}">
                <a16:creationId xmlns:a16="http://schemas.microsoft.com/office/drawing/2014/main" id="{8E7ED1AD-45C7-4DA4-962E-0E18F783EC4C}"/>
              </a:ext>
            </a:extLst>
          </p:cNvPr>
          <p:cNvPicPr preferRelativeResize="0"/>
          <p:nvPr/>
        </p:nvPicPr>
        <p:blipFill>
          <a:blip r:embed="rId3">
            <a:alphaModFix/>
          </a:blip>
          <a:stretch>
            <a:fillRect/>
          </a:stretch>
        </p:blipFill>
        <p:spPr>
          <a:xfrm>
            <a:off x="6113145" y="746585"/>
            <a:ext cx="1144904" cy="990127"/>
          </a:xfrm>
          <a:prstGeom prst="rect">
            <a:avLst/>
          </a:prstGeom>
          <a:noFill/>
          <a:ln>
            <a:noFill/>
          </a:ln>
        </p:spPr>
      </p:pic>
      <p:pic>
        <p:nvPicPr>
          <p:cNvPr id="22" name="Google Shape;154;p24">
            <a:extLst>
              <a:ext uri="{FF2B5EF4-FFF2-40B4-BE49-F238E27FC236}">
                <a16:creationId xmlns:a16="http://schemas.microsoft.com/office/drawing/2014/main" id="{7F4A539A-E0A0-4031-B545-24FFF03FE119}"/>
              </a:ext>
            </a:extLst>
          </p:cNvPr>
          <p:cNvPicPr preferRelativeResize="0"/>
          <p:nvPr/>
        </p:nvPicPr>
        <p:blipFill>
          <a:blip r:embed="rId8">
            <a:alphaModFix/>
          </a:blip>
          <a:stretch>
            <a:fillRect/>
          </a:stretch>
        </p:blipFill>
        <p:spPr>
          <a:xfrm>
            <a:off x="2828354" y="441128"/>
            <a:ext cx="1743646" cy="88297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3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fltVal val="0"/>
                                          </p:val>
                                        </p:tav>
                                        <p:tav tm="100000">
                                          <p:val>
                                            <p:strVal val="#ppt_w"/>
                                          </p:val>
                                        </p:tav>
                                      </p:tavLst>
                                    </p:anim>
                                    <p:anim calcmode="lin" valueType="num">
                                      <p:cBhvr>
                                        <p:cTn id="14" dur="1000" fill="hold"/>
                                        <p:tgtEl>
                                          <p:spTgt spid="18"/>
                                        </p:tgtEl>
                                        <p:attrNameLst>
                                          <p:attrName>ppt_h</p:attrName>
                                        </p:attrNameLst>
                                      </p:cBhvr>
                                      <p:tavLst>
                                        <p:tav tm="0">
                                          <p:val>
                                            <p:fltVal val="0"/>
                                          </p:val>
                                        </p:tav>
                                        <p:tav tm="100000">
                                          <p:val>
                                            <p:strVal val="#ppt_h"/>
                                          </p:val>
                                        </p:tav>
                                      </p:tavLst>
                                    </p:anim>
                                    <p:anim calcmode="lin" valueType="num">
                                      <p:cBhvr>
                                        <p:cTn id="15" dur="1000" fill="hold"/>
                                        <p:tgtEl>
                                          <p:spTgt spid="18"/>
                                        </p:tgtEl>
                                        <p:attrNameLst>
                                          <p:attrName>style.rotation</p:attrName>
                                        </p:attrNameLst>
                                      </p:cBhvr>
                                      <p:tavLst>
                                        <p:tav tm="0">
                                          <p:val>
                                            <p:fltVal val="90"/>
                                          </p:val>
                                        </p:tav>
                                        <p:tav tm="100000">
                                          <p:val>
                                            <p:fltVal val="0"/>
                                          </p:val>
                                        </p:tav>
                                      </p:tavLst>
                                    </p:anim>
                                    <p:animEffect transition="in" filter="fade">
                                      <p:cBhvr>
                                        <p:cTn id="16" dur="1000"/>
                                        <p:tgtEl>
                                          <p:spTgt spid="18"/>
                                        </p:tgtEl>
                                      </p:cBhvr>
                                    </p:animEffect>
                                  </p:childTnLst>
                                </p:cTn>
                              </p:par>
                              <p:par>
                                <p:cTn id="17" presetID="3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 calcmode="lin" valueType="num">
                                      <p:cBhvr>
                                        <p:cTn id="21" dur="1000" fill="hold"/>
                                        <p:tgtEl>
                                          <p:spTgt spid="19"/>
                                        </p:tgtEl>
                                        <p:attrNameLst>
                                          <p:attrName>style.rotation</p:attrName>
                                        </p:attrNameLst>
                                      </p:cBhvr>
                                      <p:tavLst>
                                        <p:tav tm="0">
                                          <p:val>
                                            <p:fltVal val="90"/>
                                          </p:val>
                                        </p:tav>
                                        <p:tav tm="100000">
                                          <p:val>
                                            <p:fltVal val="0"/>
                                          </p:val>
                                        </p:tav>
                                      </p:tavLst>
                                    </p:anim>
                                    <p:animEffect transition="in" filter="fade">
                                      <p:cBhvr>
                                        <p:cTn id="22" dur="1000"/>
                                        <p:tgtEl>
                                          <p:spTgt spid="19"/>
                                        </p:tgtEl>
                                      </p:cBhvr>
                                    </p:animEffect>
                                  </p:childTnLst>
                                </p:cTn>
                              </p:par>
                              <p:par>
                                <p:cTn id="23" presetID="3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000" fill="hold"/>
                                        <p:tgtEl>
                                          <p:spTgt spid="20"/>
                                        </p:tgtEl>
                                        <p:attrNameLst>
                                          <p:attrName>ppt_w</p:attrName>
                                        </p:attrNameLst>
                                      </p:cBhvr>
                                      <p:tavLst>
                                        <p:tav tm="0">
                                          <p:val>
                                            <p:fltVal val="0"/>
                                          </p:val>
                                        </p:tav>
                                        <p:tav tm="100000">
                                          <p:val>
                                            <p:strVal val="#ppt_w"/>
                                          </p:val>
                                        </p:tav>
                                      </p:tavLst>
                                    </p:anim>
                                    <p:anim calcmode="lin" valueType="num">
                                      <p:cBhvr>
                                        <p:cTn id="26" dur="1000" fill="hold"/>
                                        <p:tgtEl>
                                          <p:spTgt spid="20"/>
                                        </p:tgtEl>
                                        <p:attrNameLst>
                                          <p:attrName>ppt_h</p:attrName>
                                        </p:attrNameLst>
                                      </p:cBhvr>
                                      <p:tavLst>
                                        <p:tav tm="0">
                                          <p:val>
                                            <p:fltVal val="0"/>
                                          </p:val>
                                        </p:tav>
                                        <p:tav tm="100000">
                                          <p:val>
                                            <p:strVal val="#ppt_h"/>
                                          </p:val>
                                        </p:tav>
                                      </p:tavLst>
                                    </p:anim>
                                    <p:anim calcmode="lin" valueType="num">
                                      <p:cBhvr>
                                        <p:cTn id="27" dur="1000" fill="hold"/>
                                        <p:tgtEl>
                                          <p:spTgt spid="20"/>
                                        </p:tgtEl>
                                        <p:attrNameLst>
                                          <p:attrName>style.rotation</p:attrName>
                                        </p:attrNameLst>
                                      </p:cBhvr>
                                      <p:tavLst>
                                        <p:tav tm="0">
                                          <p:val>
                                            <p:fltVal val="90"/>
                                          </p:val>
                                        </p:tav>
                                        <p:tav tm="100000">
                                          <p:val>
                                            <p:fltVal val="0"/>
                                          </p:val>
                                        </p:tav>
                                      </p:tavLst>
                                    </p:anim>
                                    <p:animEffect transition="in" filter="fade">
                                      <p:cBhvr>
                                        <p:cTn id="28" dur="1000"/>
                                        <p:tgtEl>
                                          <p:spTgt spid="20"/>
                                        </p:tgtEl>
                                      </p:cBhvr>
                                    </p:animEffect>
                                  </p:childTnLst>
                                </p:cTn>
                              </p:par>
                              <p:par>
                                <p:cTn id="29" presetID="3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1000" fill="hold"/>
                                        <p:tgtEl>
                                          <p:spTgt spid="21"/>
                                        </p:tgtEl>
                                        <p:attrNameLst>
                                          <p:attrName>ppt_w</p:attrName>
                                        </p:attrNameLst>
                                      </p:cBhvr>
                                      <p:tavLst>
                                        <p:tav tm="0">
                                          <p:val>
                                            <p:fltVal val="0"/>
                                          </p:val>
                                        </p:tav>
                                        <p:tav tm="100000">
                                          <p:val>
                                            <p:strVal val="#ppt_w"/>
                                          </p:val>
                                        </p:tav>
                                      </p:tavLst>
                                    </p:anim>
                                    <p:anim calcmode="lin" valueType="num">
                                      <p:cBhvr>
                                        <p:cTn id="32" dur="1000" fill="hold"/>
                                        <p:tgtEl>
                                          <p:spTgt spid="21"/>
                                        </p:tgtEl>
                                        <p:attrNameLst>
                                          <p:attrName>ppt_h</p:attrName>
                                        </p:attrNameLst>
                                      </p:cBhvr>
                                      <p:tavLst>
                                        <p:tav tm="0">
                                          <p:val>
                                            <p:fltVal val="0"/>
                                          </p:val>
                                        </p:tav>
                                        <p:tav tm="100000">
                                          <p:val>
                                            <p:strVal val="#ppt_h"/>
                                          </p:val>
                                        </p:tav>
                                      </p:tavLst>
                                    </p:anim>
                                    <p:anim calcmode="lin" valueType="num">
                                      <p:cBhvr>
                                        <p:cTn id="33" dur="1000" fill="hold"/>
                                        <p:tgtEl>
                                          <p:spTgt spid="21"/>
                                        </p:tgtEl>
                                        <p:attrNameLst>
                                          <p:attrName>style.rotation</p:attrName>
                                        </p:attrNameLst>
                                      </p:cBhvr>
                                      <p:tavLst>
                                        <p:tav tm="0">
                                          <p:val>
                                            <p:fltVal val="90"/>
                                          </p:val>
                                        </p:tav>
                                        <p:tav tm="100000">
                                          <p:val>
                                            <p:fltVal val="0"/>
                                          </p:val>
                                        </p:tav>
                                      </p:tavLst>
                                    </p:anim>
                                    <p:animEffect transition="in" filter="fade">
                                      <p:cBhvr>
                                        <p:cTn id="34" dur="1000"/>
                                        <p:tgtEl>
                                          <p:spTgt spid="21"/>
                                        </p:tgtEl>
                                      </p:cBhvr>
                                    </p:animEffect>
                                  </p:childTnLst>
                                </p:cTn>
                              </p:par>
                              <p:par>
                                <p:cTn id="35" presetID="3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anim calcmode="lin" valueType="num">
                                      <p:cBhvr>
                                        <p:cTn id="39" dur="1000" fill="hold"/>
                                        <p:tgtEl>
                                          <p:spTgt spid="22"/>
                                        </p:tgtEl>
                                        <p:attrNameLst>
                                          <p:attrName>style.rotation</p:attrName>
                                        </p:attrNameLst>
                                      </p:cBhvr>
                                      <p:tavLst>
                                        <p:tav tm="0">
                                          <p:val>
                                            <p:fltVal val="90"/>
                                          </p:val>
                                        </p:tav>
                                        <p:tav tm="100000">
                                          <p:val>
                                            <p:fltVal val="0"/>
                                          </p:val>
                                        </p:tav>
                                      </p:tavLst>
                                    </p:anim>
                                    <p:animEffect transition="in" filter="fade">
                                      <p:cBhvr>
                                        <p:cTn id="4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ctrTitle"/>
          </p:nvPr>
        </p:nvSpPr>
        <p:spPr>
          <a:xfrm>
            <a:off x="-281940" y="222803"/>
            <a:ext cx="9425940" cy="3219925"/>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 sz="3150" dirty="0">
                <a:solidFill>
                  <a:srgbClr val="980000"/>
                </a:solidFill>
                <a:highlight>
                  <a:schemeClr val="lt1"/>
                </a:highlight>
                <a:latin typeface="Montserrat"/>
                <a:ea typeface="Montserrat"/>
                <a:cs typeface="Montserrat"/>
                <a:sym typeface="Montserrat"/>
              </a:rPr>
              <a:t>Data Exploration</a:t>
            </a:r>
            <a:endParaRPr sz="3150" dirty="0">
              <a:solidFill>
                <a:srgbClr val="980000"/>
              </a:solidFill>
              <a:highlight>
                <a:schemeClr val="lt1"/>
              </a:highlight>
              <a:latin typeface="Montserrat"/>
              <a:ea typeface="Montserrat"/>
              <a:cs typeface="Montserrat"/>
              <a:sym typeface="Montserrat"/>
            </a:endParaRPr>
          </a:p>
          <a:p>
            <a:pPr marL="457200" lvl="0" indent="0" algn="l" rtl="0">
              <a:lnSpc>
                <a:spcPct val="115000"/>
              </a:lnSpc>
              <a:spcBef>
                <a:spcPts val="1200"/>
              </a:spcBef>
              <a:spcAft>
                <a:spcPts val="1200"/>
              </a:spcAft>
              <a:buNone/>
            </a:pPr>
            <a:endParaRPr sz="2688" dirty="0">
              <a:solidFill>
                <a:srgbClr val="24292F"/>
              </a:solidFill>
              <a:highlight>
                <a:schemeClr val="lt1"/>
              </a:highlight>
              <a:latin typeface="Covered By Your Grace"/>
              <a:ea typeface="Covered By Your Grace"/>
              <a:cs typeface="Covered By Your Grace"/>
              <a:sym typeface="Covered By Your Grace"/>
            </a:endParaRPr>
          </a:p>
        </p:txBody>
      </p:sp>
      <p:pic>
        <p:nvPicPr>
          <p:cNvPr id="160" name="Google Shape;160;p25"/>
          <p:cNvPicPr preferRelativeResize="0"/>
          <p:nvPr/>
        </p:nvPicPr>
        <p:blipFill>
          <a:blip r:embed="rId3">
            <a:alphaModFix/>
          </a:blip>
          <a:stretch>
            <a:fillRect/>
          </a:stretch>
        </p:blipFill>
        <p:spPr>
          <a:xfrm rot="426696">
            <a:off x="6008385" y="-96252"/>
            <a:ext cx="2410241" cy="242640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ctrTitle"/>
          </p:nvPr>
        </p:nvSpPr>
        <p:spPr>
          <a:xfrm>
            <a:off x="107358" y="-29268"/>
            <a:ext cx="8984814" cy="3845862"/>
          </a:xfrm>
          <a:prstGeom prst="rect">
            <a:avLst/>
          </a:prstGeom>
        </p:spPr>
        <p:txBody>
          <a:bodyPr spcFirstLastPara="1" wrap="square" lIns="91425" tIns="91425" rIns="91425" bIns="91425" anchor="b" anchorCtr="0">
            <a:normAutofit/>
          </a:bodyPr>
          <a:lstStyle/>
          <a:p>
            <a:pPr marL="0" lvl="0" indent="0" algn="ctr" rtl="0">
              <a:lnSpc>
                <a:spcPct val="115000"/>
              </a:lnSpc>
              <a:spcBef>
                <a:spcPts val="1200"/>
              </a:spcBef>
              <a:spcAft>
                <a:spcPts val="0"/>
              </a:spcAft>
              <a:buNone/>
            </a:pPr>
            <a:r>
              <a:rPr lang="en" sz="2911" dirty="0">
                <a:solidFill>
                  <a:srgbClr val="980000"/>
                </a:solidFill>
                <a:highlight>
                  <a:schemeClr val="lt1"/>
                </a:highlight>
                <a:latin typeface="Montserrat"/>
                <a:ea typeface="Montserrat"/>
                <a:cs typeface="Montserrat"/>
                <a:sym typeface="Montserrat"/>
              </a:rPr>
              <a:t>Weather Data</a:t>
            </a:r>
            <a:endParaRPr sz="2911" dirty="0">
              <a:solidFill>
                <a:srgbClr val="980000"/>
              </a:solidFill>
              <a:highlight>
                <a:schemeClr val="lt1"/>
              </a:highlight>
              <a:latin typeface="Montserrat"/>
              <a:ea typeface="Montserrat"/>
              <a:cs typeface="Montserrat"/>
              <a:sym typeface="Montserrat"/>
            </a:endParaRPr>
          </a:p>
          <a:p>
            <a:pPr marL="0" lvl="0" indent="0" algn="l" rtl="0">
              <a:lnSpc>
                <a:spcPct val="115000"/>
              </a:lnSpc>
              <a:spcBef>
                <a:spcPts val="1200"/>
              </a:spcBef>
              <a:spcAft>
                <a:spcPts val="0"/>
              </a:spcAft>
              <a:buNone/>
            </a:pPr>
            <a:r>
              <a:rPr lang="en" sz="2244" dirty="0">
                <a:solidFill>
                  <a:srgbClr val="24292F"/>
                </a:solidFill>
                <a:highlight>
                  <a:schemeClr val="lt1"/>
                </a:highlight>
                <a:latin typeface="Montserrat"/>
                <a:ea typeface="Montserrat"/>
                <a:cs typeface="Montserrat"/>
                <a:sym typeface="Montserrat"/>
              </a:rPr>
              <a:t>London:</a:t>
            </a:r>
            <a:endParaRPr sz="2244" dirty="0">
              <a:solidFill>
                <a:srgbClr val="24292F"/>
              </a:solidFill>
              <a:highlight>
                <a:schemeClr val="lt1"/>
              </a:highlight>
              <a:latin typeface="Montserrat"/>
              <a:ea typeface="Montserrat"/>
              <a:cs typeface="Montserrat"/>
              <a:sym typeface="Montserrat"/>
            </a:endParaRPr>
          </a:p>
          <a:p>
            <a:pPr marL="0" lvl="0" indent="0" algn="l" rtl="0">
              <a:lnSpc>
                <a:spcPct val="115000"/>
              </a:lnSpc>
              <a:spcBef>
                <a:spcPts val="1200"/>
              </a:spcBef>
              <a:spcAft>
                <a:spcPts val="0"/>
              </a:spcAft>
              <a:buNone/>
            </a:pPr>
            <a:r>
              <a:rPr lang="en" sz="1533" dirty="0">
                <a:solidFill>
                  <a:srgbClr val="24292F"/>
                </a:solidFill>
                <a:highlight>
                  <a:srgbClr val="FFFFFF"/>
                </a:highlight>
                <a:latin typeface="Montserrat"/>
                <a:ea typeface="Montserrat"/>
                <a:cs typeface="Montserrat"/>
                <a:sym typeface="Montserrat"/>
              </a:rPr>
              <a:t>Source: </a:t>
            </a:r>
            <a:r>
              <a:rPr lang="en" sz="1200" dirty="0">
                <a:solidFill>
                  <a:schemeClr val="hlink"/>
                </a:solidFill>
                <a:highlight>
                  <a:srgbClr val="FFFFFF"/>
                </a:highlight>
                <a:uFill>
                  <a:noFill/>
                </a:uFill>
                <a:latin typeface="Montserrat"/>
                <a:ea typeface="Montserrat"/>
                <a:cs typeface="Montserrat"/>
                <a:sym typeface="Montserrat"/>
                <a:hlinkClick r:id="rId3"/>
              </a:rPr>
              <a:t>https://www.</a:t>
            </a:r>
            <a:r>
              <a:rPr lang="en" sz="1200" b="1" dirty="0">
                <a:solidFill>
                  <a:schemeClr val="hlink"/>
                </a:solidFill>
                <a:highlight>
                  <a:srgbClr val="FFFFFF"/>
                </a:highlight>
                <a:uFill>
                  <a:noFill/>
                </a:uFill>
                <a:latin typeface="Montserrat"/>
                <a:ea typeface="Montserrat"/>
                <a:cs typeface="Montserrat"/>
                <a:sym typeface="Montserrat"/>
                <a:hlinkClick r:id="rId3"/>
              </a:rPr>
              <a:t>metoffice.gov.uk</a:t>
            </a:r>
            <a:r>
              <a:rPr lang="en" sz="1200" dirty="0">
                <a:solidFill>
                  <a:schemeClr val="hlink"/>
                </a:solidFill>
                <a:highlight>
                  <a:srgbClr val="FFFFFF"/>
                </a:highlight>
                <a:uFill>
                  <a:noFill/>
                </a:uFill>
                <a:latin typeface="Montserrat"/>
                <a:ea typeface="Montserrat"/>
                <a:cs typeface="Montserrat"/>
                <a:sym typeface="Montserrat"/>
                <a:hlinkClick r:id="rId3"/>
              </a:rPr>
              <a:t>/pub/data/weather/uk/climate/stationdata/heathrowdata.txt</a:t>
            </a:r>
            <a:endParaRPr sz="1200" dirty="0">
              <a:solidFill>
                <a:srgbClr val="24292F"/>
              </a:solidFill>
              <a:highlight>
                <a:schemeClr val="lt1"/>
              </a:highlight>
              <a:latin typeface="Montserrat"/>
              <a:ea typeface="Montserrat"/>
              <a:cs typeface="Montserrat"/>
              <a:sym typeface="Montserrat"/>
            </a:endParaRPr>
          </a:p>
          <a:p>
            <a:pPr marL="0" lvl="0" indent="0" algn="l" rtl="0">
              <a:lnSpc>
                <a:spcPct val="115000"/>
              </a:lnSpc>
              <a:spcBef>
                <a:spcPts val="1200"/>
              </a:spcBef>
              <a:spcAft>
                <a:spcPts val="0"/>
              </a:spcAft>
              <a:buNone/>
            </a:pPr>
            <a:r>
              <a:rPr lang="en" sz="1533" dirty="0">
                <a:solidFill>
                  <a:srgbClr val="24292F"/>
                </a:solidFill>
                <a:highlight>
                  <a:srgbClr val="FFFFFF"/>
                </a:highlight>
                <a:latin typeface="Montserrat"/>
                <a:ea typeface="Montserrat"/>
                <a:cs typeface="Montserrat"/>
                <a:sym typeface="Montserrat"/>
              </a:rPr>
              <a:t>More information: </a:t>
            </a:r>
            <a:r>
              <a:rPr lang="en" sz="1200" dirty="0">
                <a:solidFill>
                  <a:schemeClr val="hlink"/>
                </a:solidFill>
                <a:highlight>
                  <a:srgbClr val="FFFFFF"/>
                </a:highlight>
                <a:uFill>
                  <a:noFill/>
                </a:uFill>
                <a:latin typeface="Montserrat"/>
                <a:ea typeface="Montserrat"/>
                <a:cs typeface="Montserrat"/>
                <a:sym typeface="Montserrat"/>
                <a:hlinkClick r:id="rId4"/>
              </a:rPr>
              <a:t>https://www.metoffice.gov.uk/research/climate/maps-and-data/historic-station-data</a:t>
            </a:r>
            <a:endParaRPr sz="1200" dirty="0">
              <a:solidFill>
                <a:srgbClr val="24292F"/>
              </a:solidFill>
              <a:highlight>
                <a:schemeClr val="lt1"/>
              </a:highlight>
              <a:latin typeface="Montserrat"/>
              <a:ea typeface="Montserrat"/>
              <a:cs typeface="Montserrat"/>
              <a:sym typeface="Montserrat"/>
            </a:endParaRPr>
          </a:p>
          <a:p>
            <a:pPr marL="0" lvl="0" indent="0" algn="l" rtl="0">
              <a:lnSpc>
                <a:spcPct val="115000"/>
              </a:lnSpc>
              <a:spcBef>
                <a:spcPts val="1200"/>
              </a:spcBef>
              <a:spcAft>
                <a:spcPts val="0"/>
              </a:spcAft>
              <a:buNone/>
            </a:pPr>
            <a:r>
              <a:rPr lang="en" sz="2244" dirty="0">
                <a:solidFill>
                  <a:srgbClr val="24292F"/>
                </a:solidFill>
                <a:highlight>
                  <a:schemeClr val="lt1"/>
                </a:highlight>
                <a:latin typeface="Montserrat"/>
                <a:ea typeface="Montserrat"/>
                <a:cs typeface="Montserrat"/>
                <a:sym typeface="Montserrat"/>
              </a:rPr>
              <a:t>NYC: </a:t>
            </a:r>
            <a:endParaRPr sz="2244" dirty="0">
              <a:solidFill>
                <a:srgbClr val="24292F"/>
              </a:solidFill>
              <a:highlight>
                <a:schemeClr val="lt1"/>
              </a:highlight>
              <a:latin typeface="Montserrat"/>
              <a:ea typeface="Montserrat"/>
              <a:cs typeface="Montserrat"/>
              <a:sym typeface="Montserrat"/>
            </a:endParaRPr>
          </a:p>
          <a:p>
            <a:pPr marL="0" lvl="0" indent="0" algn="l" rtl="0">
              <a:lnSpc>
                <a:spcPct val="115000"/>
              </a:lnSpc>
              <a:spcBef>
                <a:spcPts val="1200"/>
              </a:spcBef>
              <a:spcAft>
                <a:spcPts val="0"/>
              </a:spcAft>
              <a:buNone/>
            </a:pPr>
            <a:r>
              <a:rPr lang="en" sz="1533" dirty="0">
                <a:solidFill>
                  <a:srgbClr val="24292F"/>
                </a:solidFill>
                <a:highlight>
                  <a:srgbClr val="FFFFFF"/>
                </a:highlight>
                <a:latin typeface="Montserrat"/>
                <a:ea typeface="Montserrat"/>
                <a:cs typeface="Montserrat"/>
                <a:sym typeface="Montserrat"/>
              </a:rPr>
              <a:t>Source: </a:t>
            </a:r>
            <a:r>
              <a:rPr lang="en" sz="1200" dirty="0">
                <a:solidFill>
                  <a:schemeClr val="hlink"/>
                </a:solidFill>
                <a:highlight>
                  <a:srgbClr val="FFFFFF"/>
                </a:highlight>
                <a:uFill>
                  <a:noFill/>
                </a:uFill>
                <a:latin typeface="Montserrat"/>
                <a:ea typeface="Montserrat"/>
                <a:cs typeface="Montserrat"/>
                <a:sym typeface="Montserrat"/>
                <a:hlinkClick r:id="rId5"/>
              </a:rPr>
              <a:t>https://www.</a:t>
            </a:r>
            <a:r>
              <a:rPr lang="en" sz="1200" b="1" dirty="0">
                <a:solidFill>
                  <a:schemeClr val="hlink"/>
                </a:solidFill>
                <a:highlight>
                  <a:srgbClr val="FFFFFF"/>
                </a:highlight>
                <a:uFill>
                  <a:noFill/>
                </a:uFill>
                <a:latin typeface="Montserrat"/>
                <a:ea typeface="Montserrat"/>
                <a:cs typeface="Montserrat"/>
                <a:sym typeface="Montserrat"/>
                <a:hlinkClick r:id="rId5"/>
              </a:rPr>
              <a:t>weather.gov</a:t>
            </a:r>
            <a:r>
              <a:rPr lang="en" sz="1200" dirty="0">
                <a:solidFill>
                  <a:schemeClr val="hlink"/>
                </a:solidFill>
                <a:highlight>
                  <a:srgbClr val="FFFFFF"/>
                </a:highlight>
                <a:uFill>
                  <a:noFill/>
                </a:uFill>
                <a:latin typeface="Montserrat"/>
                <a:ea typeface="Montserrat"/>
                <a:cs typeface="Montserrat"/>
                <a:sym typeface="Montserrat"/>
                <a:hlinkClick r:id="rId5"/>
              </a:rPr>
              <a:t>/wrh/Climate?wfo=okx</a:t>
            </a:r>
            <a:endParaRPr sz="1200" dirty="0">
              <a:solidFill>
                <a:srgbClr val="24292F"/>
              </a:solidFill>
              <a:highlight>
                <a:schemeClr val="lt1"/>
              </a:highlight>
              <a:latin typeface="Montserrat"/>
              <a:ea typeface="Montserrat"/>
              <a:cs typeface="Montserrat"/>
              <a:sym typeface="Montserrat"/>
            </a:endParaRPr>
          </a:p>
        </p:txBody>
      </p:sp>
      <p:pic>
        <p:nvPicPr>
          <p:cNvPr id="3" name="Picture 2" descr="A person holding an umbrella&#10;&#10;Description automatically generated with low confidence">
            <a:extLst>
              <a:ext uri="{FF2B5EF4-FFF2-40B4-BE49-F238E27FC236}">
                <a16:creationId xmlns:a16="http://schemas.microsoft.com/office/drawing/2014/main" id="{9DAC5A89-6BD4-45DB-AB9B-A9E28B43945E}"/>
              </a:ext>
            </a:extLst>
          </p:cNvPr>
          <p:cNvPicPr>
            <a:picLocks noChangeAspect="1"/>
          </p:cNvPicPr>
          <p:nvPr/>
        </p:nvPicPr>
        <p:blipFill>
          <a:blip r:embed="rId6"/>
          <a:stretch>
            <a:fillRect/>
          </a:stretch>
        </p:blipFill>
        <p:spPr>
          <a:xfrm rot="898115">
            <a:off x="7072980" y="562762"/>
            <a:ext cx="1572409" cy="13327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ctrTitle"/>
          </p:nvPr>
        </p:nvSpPr>
        <p:spPr>
          <a:xfrm>
            <a:off x="90150" y="0"/>
            <a:ext cx="8963700" cy="49632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0"/>
              </a:spcAft>
              <a:buNone/>
            </a:pPr>
            <a:endParaRPr sz="2688" dirty="0">
              <a:solidFill>
                <a:srgbClr val="980000"/>
              </a:solidFill>
              <a:highlight>
                <a:schemeClr val="lt1"/>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0"/>
              </a:spcAft>
              <a:buNone/>
            </a:pPr>
            <a:r>
              <a:rPr lang="en" sz="2911" dirty="0">
                <a:solidFill>
                  <a:srgbClr val="980000"/>
                </a:solidFill>
                <a:highlight>
                  <a:schemeClr val="lt1"/>
                </a:highlight>
                <a:latin typeface="Montserrat"/>
                <a:ea typeface="Montserrat"/>
                <a:cs typeface="Montserrat"/>
                <a:sym typeface="Montserrat"/>
              </a:rPr>
              <a:t>Points of Interest Data</a:t>
            </a:r>
            <a:endParaRPr sz="2911" dirty="0">
              <a:solidFill>
                <a:srgbClr val="980000"/>
              </a:solidFill>
              <a:highlight>
                <a:schemeClr val="lt1"/>
              </a:highlight>
              <a:latin typeface="Montserrat"/>
              <a:ea typeface="Montserrat"/>
              <a:cs typeface="Montserrat"/>
              <a:sym typeface="Montserrat"/>
            </a:endParaRPr>
          </a:p>
          <a:p>
            <a:pPr marL="0" lvl="0" indent="0" algn="l" rtl="0">
              <a:lnSpc>
                <a:spcPct val="115000"/>
              </a:lnSpc>
              <a:spcBef>
                <a:spcPts val="1200"/>
              </a:spcBef>
              <a:spcAft>
                <a:spcPts val="0"/>
              </a:spcAft>
              <a:buNone/>
            </a:pPr>
            <a:r>
              <a:rPr lang="en" sz="2244" dirty="0">
                <a:solidFill>
                  <a:srgbClr val="24292F"/>
                </a:solidFill>
                <a:highlight>
                  <a:schemeClr val="lt1"/>
                </a:highlight>
                <a:latin typeface="Montserrat"/>
                <a:ea typeface="Montserrat"/>
                <a:cs typeface="Montserrat"/>
                <a:sym typeface="Montserrat"/>
              </a:rPr>
              <a:t>London:</a:t>
            </a:r>
            <a:endParaRPr sz="755" dirty="0">
              <a:solidFill>
                <a:srgbClr val="24292F"/>
              </a:solidFill>
              <a:highlight>
                <a:srgbClr val="FFFFFF"/>
              </a:highlight>
              <a:latin typeface="Montserrat"/>
              <a:ea typeface="Montserrat"/>
              <a:cs typeface="Montserrat"/>
              <a:sym typeface="Montserrat"/>
            </a:endParaRPr>
          </a:p>
          <a:p>
            <a:pPr marL="0" lvl="0" indent="0" algn="l" rtl="0">
              <a:lnSpc>
                <a:spcPct val="115000"/>
              </a:lnSpc>
              <a:spcBef>
                <a:spcPts val="1200"/>
              </a:spcBef>
              <a:spcAft>
                <a:spcPts val="0"/>
              </a:spcAft>
              <a:buNone/>
            </a:pPr>
            <a:r>
              <a:rPr lang="en" sz="1700" dirty="0">
                <a:solidFill>
                  <a:srgbClr val="24292F"/>
                </a:solidFill>
                <a:highlight>
                  <a:srgbClr val="FFFFFF"/>
                </a:highlight>
                <a:latin typeface="Montserrat"/>
                <a:ea typeface="Montserrat"/>
                <a:cs typeface="Montserrat"/>
                <a:sym typeface="Montserrat"/>
              </a:rPr>
              <a:t>Source:</a:t>
            </a:r>
            <a:r>
              <a:rPr lang="en" sz="1533" dirty="0">
                <a:solidFill>
                  <a:srgbClr val="24292F"/>
                </a:solidFill>
                <a:highlight>
                  <a:srgbClr val="FFFFFF"/>
                </a:highlight>
                <a:latin typeface="Montserrat"/>
                <a:ea typeface="Montserrat"/>
                <a:cs typeface="Montserrat"/>
                <a:sym typeface="Montserrat"/>
              </a:rPr>
              <a:t> </a:t>
            </a:r>
            <a:r>
              <a:rPr lang="en" sz="1300" dirty="0">
                <a:solidFill>
                  <a:schemeClr val="hlink"/>
                </a:solidFill>
                <a:highlight>
                  <a:srgbClr val="FFFFFF"/>
                </a:highlight>
                <a:uFill>
                  <a:noFill/>
                </a:uFill>
                <a:latin typeface="Montserrat"/>
                <a:ea typeface="Montserrat"/>
                <a:cs typeface="Montserrat"/>
                <a:sym typeface="Montserrat"/>
                <a:hlinkClick r:id="rId3"/>
              </a:rPr>
              <a:t>http://</a:t>
            </a:r>
            <a:r>
              <a:rPr lang="en" sz="1300" b="1" dirty="0">
                <a:solidFill>
                  <a:schemeClr val="hlink"/>
                </a:solidFill>
                <a:highlight>
                  <a:srgbClr val="FFFFFF"/>
                </a:highlight>
                <a:uFill>
                  <a:noFill/>
                </a:uFill>
                <a:latin typeface="Montserrat"/>
                <a:ea typeface="Montserrat"/>
                <a:cs typeface="Montserrat"/>
                <a:sym typeface="Montserrat"/>
                <a:hlinkClick r:id="rId3"/>
              </a:rPr>
              <a:t>tour-pedia.org</a:t>
            </a:r>
            <a:r>
              <a:rPr lang="en" sz="1300" dirty="0">
                <a:solidFill>
                  <a:schemeClr val="hlink"/>
                </a:solidFill>
                <a:highlight>
                  <a:srgbClr val="FFFFFF"/>
                </a:highlight>
                <a:uFill>
                  <a:noFill/>
                </a:uFill>
                <a:latin typeface="Montserrat"/>
                <a:ea typeface="Montserrat"/>
                <a:cs typeface="Montserrat"/>
                <a:sym typeface="Montserrat"/>
                <a:hlinkClick r:id="rId3"/>
              </a:rPr>
              <a:t>/about/datasets.html</a:t>
            </a:r>
            <a:endParaRPr sz="1300" dirty="0">
              <a:solidFill>
                <a:schemeClr val="hlink"/>
              </a:solidFill>
              <a:highlight>
                <a:srgbClr val="FFFFFF"/>
              </a:highlight>
              <a:latin typeface="Montserrat"/>
              <a:ea typeface="Montserrat"/>
              <a:cs typeface="Montserrat"/>
              <a:sym typeface="Montserrat"/>
            </a:endParaRPr>
          </a:p>
          <a:p>
            <a:pPr marL="0" lvl="0" indent="0" algn="l" rtl="0">
              <a:lnSpc>
                <a:spcPct val="115000"/>
              </a:lnSpc>
              <a:spcBef>
                <a:spcPts val="1200"/>
              </a:spcBef>
              <a:spcAft>
                <a:spcPts val="0"/>
              </a:spcAft>
              <a:buNone/>
            </a:pPr>
            <a:r>
              <a:rPr lang="en" sz="2244" dirty="0">
                <a:solidFill>
                  <a:srgbClr val="24292F"/>
                </a:solidFill>
                <a:highlight>
                  <a:schemeClr val="lt1"/>
                </a:highlight>
                <a:latin typeface="Montserrat"/>
                <a:ea typeface="Montserrat"/>
                <a:cs typeface="Montserrat"/>
                <a:sym typeface="Montserrat"/>
              </a:rPr>
              <a:t>NYC: </a:t>
            </a:r>
            <a:endParaRPr sz="2244" dirty="0">
              <a:solidFill>
                <a:srgbClr val="24292F"/>
              </a:solidFill>
              <a:highlight>
                <a:schemeClr val="lt1"/>
              </a:highlight>
              <a:latin typeface="Montserrat"/>
              <a:ea typeface="Montserrat"/>
              <a:cs typeface="Montserrat"/>
              <a:sym typeface="Montserrat"/>
            </a:endParaRPr>
          </a:p>
          <a:p>
            <a:pPr marL="0" lvl="0" indent="0" algn="l" rtl="0">
              <a:lnSpc>
                <a:spcPct val="115000"/>
              </a:lnSpc>
              <a:spcBef>
                <a:spcPts val="1200"/>
              </a:spcBef>
              <a:spcAft>
                <a:spcPts val="0"/>
              </a:spcAft>
              <a:buNone/>
            </a:pPr>
            <a:r>
              <a:rPr lang="en" sz="1700" dirty="0">
                <a:solidFill>
                  <a:srgbClr val="24292F"/>
                </a:solidFill>
                <a:highlight>
                  <a:srgbClr val="FFFFFF"/>
                </a:highlight>
                <a:latin typeface="Montserrat"/>
                <a:ea typeface="Montserrat"/>
                <a:cs typeface="Montserrat"/>
                <a:sym typeface="Montserrat"/>
              </a:rPr>
              <a:t>Data.gov was used and these were all the datasets pulled</a:t>
            </a:r>
            <a:endParaRPr sz="1700" dirty="0">
              <a:solidFill>
                <a:srgbClr val="24292F"/>
              </a:solidFill>
              <a:highlight>
                <a:srgbClr val="FFFFFF"/>
              </a:highlight>
              <a:latin typeface="Montserrat"/>
              <a:ea typeface="Montserrat"/>
              <a:cs typeface="Montserrat"/>
              <a:sym typeface="Montserrat"/>
            </a:endParaRPr>
          </a:p>
          <a:p>
            <a:pPr marL="0" lvl="0" indent="0" algn="l" rtl="0">
              <a:lnSpc>
                <a:spcPct val="115000"/>
              </a:lnSpc>
              <a:spcBef>
                <a:spcPts val="1200"/>
              </a:spcBef>
              <a:spcAft>
                <a:spcPts val="0"/>
              </a:spcAft>
              <a:buClr>
                <a:srgbClr val="24292F"/>
              </a:buClr>
              <a:buSzPct val="110203"/>
              <a:buFont typeface="Arial"/>
              <a:buNone/>
            </a:pPr>
            <a:r>
              <a:rPr lang="en" sz="1300" dirty="0">
                <a:solidFill>
                  <a:schemeClr val="hlink"/>
                </a:solidFill>
                <a:highlight>
                  <a:srgbClr val="FFFFFF"/>
                </a:highlight>
                <a:uFill>
                  <a:noFill/>
                </a:uFill>
                <a:latin typeface="Montserrat"/>
                <a:ea typeface="Montserrat"/>
                <a:cs typeface="Montserrat"/>
                <a:sym typeface="Montserrat"/>
                <a:hlinkClick r:id="rId4"/>
              </a:rPr>
              <a:t>https://catalog.data.gov/dataset/new-york-city-</a:t>
            </a:r>
            <a:r>
              <a:rPr lang="en" sz="1300" b="1" dirty="0">
                <a:solidFill>
                  <a:schemeClr val="hlink"/>
                </a:solidFill>
                <a:highlight>
                  <a:srgbClr val="FFFFFF"/>
                </a:highlight>
                <a:uFill>
                  <a:noFill/>
                </a:uFill>
                <a:latin typeface="Montserrat"/>
                <a:ea typeface="Montserrat"/>
                <a:cs typeface="Montserrat"/>
                <a:sym typeface="Montserrat"/>
                <a:hlinkClick r:id="rId4"/>
              </a:rPr>
              <a:t>museums</a:t>
            </a:r>
            <a:endParaRPr sz="1300" b="1" dirty="0">
              <a:solidFill>
                <a:schemeClr val="hlink"/>
              </a:solidFill>
              <a:highlight>
                <a:srgbClr val="FFFFFF"/>
              </a:highlight>
              <a:latin typeface="Montserrat"/>
              <a:ea typeface="Montserrat"/>
              <a:cs typeface="Montserrat"/>
              <a:sym typeface="Montserrat"/>
            </a:endParaRPr>
          </a:p>
          <a:p>
            <a:pPr marL="0" lvl="0" indent="0" algn="l" rtl="0">
              <a:lnSpc>
                <a:spcPct val="115000"/>
              </a:lnSpc>
              <a:spcBef>
                <a:spcPts val="300"/>
              </a:spcBef>
              <a:spcAft>
                <a:spcPts val="0"/>
              </a:spcAft>
              <a:buClr>
                <a:srgbClr val="24292F"/>
              </a:buClr>
              <a:buSzPct val="110203"/>
              <a:buFont typeface="Arial"/>
              <a:buNone/>
            </a:pPr>
            <a:r>
              <a:rPr lang="en" sz="1300" dirty="0">
                <a:solidFill>
                  <a:schemeClr val="hlink"/>
                </a:solidFill>
                <a:highlight>
                  <a:srgbClr val="FFFFFF"/>
                </a:highlight>
                <a:uFill>
                  <a:noFill/>
                </a:uFill>
                <a:latin typeface="Montserrat"/>
                <a:ea typeface="Montserrat"/>
                <a:cs typeface="Montserrat"/>
                <a:sym typeface="Montserrat"/>
                <a:hlinkClick r:id="rId5"/>
              </a:rPr>
              <a:t>https://catalog.data.gov/dataset/new-york-city-</a:t>
            </a:r>
            <a:r>
              <a:rPr lang="en" sz="1300" b="1" dirty="0">
                <a:solidFill>
                  <a:schemeClr val="hlink"/>
                </a:solidFill>
                <a:highlight>
                  <a:srgbClr val="FFFFFF"/>
                </a:highlight>
                <a:uFill>
                  <a:noFill/>
                </a:uFill>
                <a:latin typeface="Montserrat"/>
                <a:ea typeface="Montserrat"/>
                <a:cs typeface="Montserrat"/>
                <a:sym typeface="Montserrat"/>
                <a:hlinkClick r:id="rId5"/>
              </a:rPr>
              <a:t>art-galleries</a:t>
            </a:r>
            <a:endParaRPr sz="1300" b="1" dirty="0">
              <a:solidFill>
                <a:schemeClr val="hlink"/>
              </a:solidFill>
              <a:highlight>
                <a:srgbClr val="FFFFFF"/>
              </a:highlight>
              <a:latin typeface="Montserrat"/>
              <a:ea typeface="Montserrat"/>
              <a:cs typeface="Montserrat"/>
              <a:sym typeface="Montserrat"/>
            </a:endParaRPr>
          </a:p>
          <a:p>
            <a:pPr marL="0" lvl="0" indent="0" algn="l" rtl="0">
              <a:lnSpc>
                <a:spcPct val="115000"/>
              </a:lnSpc>
              <a:spcBef>
                <a:spcPts val="300"/>
              </a:spcBef>
              <a:spcAft>
                <a:spcPts val="0"/>
              </a:spcAft>
              <a:buClr>
                <a:srgbClr val="24292F"/>
              </a:buClr>
              <a:buSzPct val="110203"/>
              <a:buFont typeface="Arial"/>
              <a:buNone/>
            </a:pPr>
            <a:r>
              <a:rPr lang="en" sz="1300" dirty="0">
                <a:solidFill>
                  <a:schemeClr val="hlink"/>
                </a:solidFill>
                <a:highlight>
                  <a:srgbClr val="FFFFFF"/>
                </a:highlight>
                <a:uFill>
                  <a:noFill/>
                </a:uFill>
                <a:latin typeface="Montserrat"/>
                <a:ea typeface="Montserrat"/>
                <a:cs typeface="Montserrat"/>
                <a:sym typeface="Montserrat"/>
                <a:hlinkClick r:id="rId6"/>
              </a:rPr>
              <a:t>https://catalog.data.gov/dataset/new-york-city-</a:t>
            </a:r>
            <a:r>
              <a:rPr lang="en" sz="1300" b="1" dirty="0">
                <a:solidFill>
                  <a:schemeClr val="hlink"/>
                </a:solidFill>
                <a:highlight>
                  <a:srgbClr val="FFFFFF"/>
                </a:highlight>
                <a:uFill>
                  <a:noFill/>
                </a:uFill>
                <a:latin typeface="Montserrat"/>
                <a:ea typeface="Montserrat"/>
                <a:cs typeface="Montserrat"/>
                <a:sym typeface="Montserrat"/>
                <a:hlinkClick r:id="rId6"/>
              </a:rPr>
              <a:t>water-trail-kayak-and-canoe</a:t>
            </a:r>
            <a:r>
              <a:rPr lang="en" sz="1300" dirty="0">
                <a:solidFill>
                  <a:schemeClr val="hlink"/>
                </a:solidFill>
                <a:highlight>
                  <a:srgbClr val="FFFFFF"/>
                </a:highlight>
                <a:uFill>
                  <a:noFill/>
                </a:uFill>
                <a:latin typeface="Montserrat"/>
                <a:ea typeface="Montserrat"/>
                <a:cs typeface="Montserrat"/>
                <a:sym typeface="Montserrat"/>
                <a:hlinkClick r:id="rId6"/>
              </a:rPr>
              <a:t>-launch-sites</a:t>
            </a:r>
            <a:endParaRPr sz="1300" dirty="0">
              <a:solidFill>
                <a:schemeClr val="hlink"/>
              </a:solidFill>
              <a:highlight>
                <a:srgbClr val="FFFFFF"/>
              </a:highlight>
              <a:latin typeface="Montserrat"/>
              <a:ea typeface="Montserrat"/>
              <a:cs typeface="Montserrat"/>
              <a:sym typeface="Montserrat"/>
            </a:endParaRPr>
          </a:p>
          <a:p>
            <a:pPr marL="0" lvl="0" indent="0" algn="l" rtl="0">
              <a:lnSpc>
                <a:spcPct val="115000"/>
              </a:lnSpc>
              <a:spcBef>
                <a:spcPts val="300"/>
              </a:spcBef>
              <a:spcAft>
                <a:spcPts val="0"/>
              </a:spcAft>
              <a:buClr>
                <a:srgbClr val="24292F"/>
              </a:buClr>
              <a:buSzPct val="110203"/>
              <a:buFont typeface="Arial"/>
              <a:buNone/>
            </a:pPr>
            <a:r>
              <a:rPr lang="en" sz="1300" dirty="0">
                <a:solidFill>
                  <a:schemeClr val="hlink"/>
                </a:solidFill>
                <a:highlight>
                  <a:srgbClr val="FFFFFF"/>
                </a:highlight>
                <a:uFill>
                  <a:noFill/>
                </a:uFill>
                <a:latin typeface="Montserrat"/>
                <a:ea typeface="Montserrat"/>
                <a:cs typeface="Montserrat"/>
                <a:sym typeface="Montserrat"/>
                <a:hlinkClick r:id="rId7"/>
              </a:rPr>
              <a:t>https://catalog.data.gov/dataset/directory-of-temporary-</a:t>
            </a:r>
            <a:r>
              <a:rPr lang="en" sz="1300" b="1" dirty="0">
                <a:solidFill>
                  <a:schemeClr val="hlink"/>
                </a:solidFill>
                <a:highlight>
                  <a:srgbClr val="FFFFFF"/>
                </a:highlight>
                <a:uFill>
                  <a:noFill/>
                </a:uFill>
                <a:latin typeface="Montserrat"/>
                <a:ea typeface="Montserrat"/>
                <a:cs typeface="Montserrat"/>
                <a:sym typeface="Montserrat"/>
                <a:hlinkClick r:id="rId7"/>
              </a:rPr>
              <a:t>public-art</a:t>
            </a:r>
            <a:endParaRPr sz="1300" b="1" dirty="0">
              <a:solidFill>
                <a:schemeClr val="hlink"/>
              </a:solidFill>
              <a:highlight>
                <a:srgbClr val="FFFFFF"/>
              </a:highlight>
              <a:latin typeface="Montserrat"/>
              <a:ea typeface="Montserrat"/>
              <a:cs typeface="Montserrat"/>
              <a:sym typeface="Montserrat"/>
            </a:endParaRPr>
          </a:p>
          <a:p>
            <a:pPr marL="0" lvl="0" indent="0" algn="l" rtl="0">
              <a:lnSpc>
                <a:spcPct val="115000"/>
              </a:lnSpc>
              <a:spcBef>
                <a:spcPts val="300"/>
              </a:spcBef>
              <a:spcAft>
                <a:spcPts val="0"/>
              </a:spcAft>
              <a:buClr>
                <a:srgbClr val="24292F"/>
              </a:buClr>
              <a:buSzPct val="110203"/>
              <a:buFont typeface="Arial"/>
              <a:buNone/>
            </a:pPr>
            <a:r>
              <a:rPr lang="en" sz="1300" dirty="0">
                <a:solidFill>
                  <a:schemeClr val="hlink"/>
                </a:solidFill>
                <a:highlight>
                  <a:srgbClr val="FFFFFF"/>
                </a:highlight>
                <a:uFill>
                  <a:noFill/>
                </a:uFill>
                <a:latin typeface="Montserrat"/>
                <a:ea typeface="Montserrat"/>
                <a:cs typeface="Montserrat"/>
                <a:sym typeface="Montserrat"/>
                <a:hlinkClick r:id="rId8"/>
              </a:rPr>
              <a:t>https://catalog.data.gov/dataset/</a:t>
            </a:r>
            <a:r>
              <a:rPr lang="en" sz="1300" b="1" dirty="0">
                <a:solidFill>
                  <a:schemeClr val="hlink"/>
                </a:solidFill>
                <a:highlight>
                  <a:srgbClr val="FFFFFF"/>
                </a:highlight>
                <a:uFill>
                  <a:noFill/>
                </a:uFill>
                <a:latin typeface="Montserrat"/>
                <a:ea typeface="Montserrat"/>
                <a:cs typeface="Montserrat"/>
                <a:sym typeface="Montserrat"/>
                <a:hlinkClick r:id="rId8"/>
              </a:rPr>
              <a:t>nyc-parks-monuments</a:t>
            </a:r>
            <a:br>
              <a:rPr lang="en" sz="1300" b="1" dirty="0">
                <a:solidFill>
                  <a:schemeClr val="hlink"/>
                </a:solidFill>
                <a:highlight>
                  <a:srgbClr val="FFFFFF"/>
                </a:highlight>
                <a:uFill>
                  <a:noFill/>
                </a:uFill>
                <a:latin typeface="Montserrat"/>
                <a:ea typeface="Montserrat"/>
                <a:cs typeface="Montserrat"/>
                <a:sym typeface="Montserrat"/>
              </a:rPr>
            </a:br>
            <a:br>
              <a:rPr lang="en" sz="1300" b="1" dirty="0">
                <a:solidFill>
                  <a:schemeClr val="hlink"/>
                </a:solidFill>
                <a:highlight>
                  <a:srgbClr val="FFFFFF"/>
                </a:highlight>
                <a:uFill>
                  <a:noFill/>
                </a:uFill>
                <a:latin typeface="Montserrat"/>
                <a:ea typeface="Montserrat"/>
                <a:cs typeface="Montserrat"/>
                <a:sym typeface="Montserrat"/>
              </a:rPr>
            </a:br>
            <a:br>
              <a:rPr lang="en" sz="1300" b="1" dirty="0">
                <a:solidFill>
                  <a:schemeClr val="hlink"/>
                </a:solidFill>
                <a:highlight>
                  <a:srgbClr val="FFFFFF"/>
                </a:highlight>
                <a:uFill>
                  <a:noFill/>
                </a:uFill>
                <a:latin typeface="Montserrat"/>
                <a:ea typeface="Montserrat"/>
                <a:cs typeface="Montserrat"/>
                <a:sym typeface="Montserrat"/>
              </a:rPr>
            </a:br>
            <a:br>
              <a:rPr lang="en" sz="1300" b="1" dirty="0">
                <a:solidFill>
                  <a:schemeClr val="hlink"/>
                </a:solidFill>
                <a:highlight>
                  <a:srgbClr val="FFFFFF"/>
                </a:highlight>
                <a:uFill>
                  <a:noFill/>
                </a:uFill>
                <a:latin typeface="Montserrat"/>
                <a:ea typeface="Montserrat"/>
                <a:cs typeface="Montserrat"/>
                <a:sym typeface="Montserrat"/>
              </a:rPr>
            </a:br>
            <a:endParaRPr sz="1300" b="1" dirty="0">
              <a:solidFill>
                <a:schemeClr val="hlink"/>
              </a:solidFill>
              <a:highlight>
                <a:srgbClr val="FFFFFF"/>
              </a:highlight>
              <a:latin typeface="Montserrat"/>
              <a:ea typeface="Montserrat"/>
              <a:cs typeface="Montserrat"/>
              <a:sym typeface="Montserrat"/>
            </a:endParaRPr>
          </a:p>
          <a:p>
            <a:pPr marL="0" lvl="0" indent="0" algn="l" rtl="0">
              <a:lnSpc>
                <a:spcPct val="115000"/>
              </a:lnSpc>
              <a:spcBef>
                <a:spcPts val="300"/>
              </a:spcBef>
              <a:spcAft>
                <a:spcPts val="0"/>
              </a:spcAft>
              <a:buClr>
                <a:srgbClr val="24292F"/>
              </a:buClr>
              <a:buSzPct val="121348"/>
              <a:buFont typeface="Arial"/>
              <a:buNone/>
            </a:pPr>
            <a:endParaRPr sz="988" dirty="0">
              <a:latin typeface="Montserrat"/>
              <a:ea typeface="Montserrat"/>
              <a:cs typeface="Montserrat"/>
              <a:sym typeface="Montserrat"/>
            </a:endParaRPr>
          </a:p>
        </p:txBody>
      </p:sp>
      <p:grpSp>
        <p:nvGrpSpPr>
          <p:cNvPr id="7" name="Group 6">
            <a:extLst>
              <a:ext uri="{FF2B5EF4-FFF2-40B4-BE49-F238E27FC236}">
                <a16:creationId xmlns:a16="http://schemas.microsoft.com/office/drawing/2014/main" id="{B42BDFB6-A076-42A6-8F81-03291A13A4E9}"/>
              </a:ext>
            </a:extLst>
          </p:cNvPr>
          <p:cNvGrpSpPr/>
          <p:nvPr/>
        </p:nvGrpSpPr>
        <p:grpSpPr>
          <a:xfrm>
            <a:off x="0" y="647237"/>
            <a:ext cx="8794298" cy="4421652"/>
            <a:chOff x="62951" y="721848"/>
            <a:chExt cx="8794298" cy="4421652"/>
          </a:xfrm>
        </p:grpSpPr>
        <p:grpSp>
          <p:nvGrpSpPr>
            <p:cNvPr id="5" name="Group 4">
              <a:extLst>
                <a:ext uri="{FF2B5EF4-FFF2-40B4-BE49-F238E27FC236}">
                  <a16:creationId xmlns:a16="http://schemas.microsoft.com/office/drawing/2014/main" id="{72BBD58A-E4AA-4222-A0C0-86118DA233C9}"/>
                </a:ext>
              </a:extLst>
            </p:cNvPr>
            <p:cNvGrpSpPr/>
            <p:nvPr/>
          </p:nvGrpSpPr>
          <p:grpSpPr>
            <a:xfrm>
              <a:off x="62951" y="721848"/>
              <a:ext cx="8794298" cy="4421652"/>
              <a:chOff x="62951" y="721848"/>
              <a:chExt cx="8794298" cy="4421652"/>
            </a:xfrm>
          </p:grpSpPr>
          <p:pic>
            <p:nvPicPr>
              <p:cNvPr id="3" name="Google Shape;213;p34">
                <a:extLst>
                  <a:ext uri="{FF2B5EF4-FFF2-40B4-BE49-F238E27FC236}">
                    <a16:creationId xmlns:a16="http://schemas.microsoft.com/office/drawing/2014/main" id="{C6FE1207-30F4-4700-B830-DDD441C6FDD7}"/>
                  </a:ext>
                </a:extLst>
              </p:cNvPr>
              <p:cNvPicPr preferRelativeResize="0"/>
              <p:nvPr/>
            </p:nvPicPr>
            <p:blipFill>
              <a:blip r:embed="rId9">
                <a:alphaModFix/>
              </a:blip>
              <a:stretch>
                <a:fillRect/>
              </a:stretch>
            </p:blipFill>
            <p:spPr>
              <a:xfrm>
                <a:off x="62951" y="721848"/>
                <a:ext cx="4342458" cy="4368436"/>
              </a:xfrm>
              <a:prstGeom prst="rect">
                <a:avLst/>
              </a:prstGeom>
              <a:noFill/>
              <a:ln>
                <a:noFill/>
              </a:ln>
            </p:spPr>
          </p:pic>
          <p:pic>
            <p:nvPicPr>
              <p:cNvPr id="4" name="Google Shape;212;p34">
                <a:extLst>
                  <a:ext uri="{FF2B5EF4-FFF2-40B4-BE49-F238E27FC236}">
                    <a16:creationId xmlns:a16="http://schemas.microsoft.com/office/drawing/2014/main" id="{DA6E9649-34E8-4A8C-9D37-A96DBD4EC676}"/>
                  </a:ext>
                </a:extLst>
              </p:cNvPr>
              <p:cNvPicPr preferRelativeResize="0"/>
              <p:nvPr/>
            </p:nvPicPr>
            <p:blipFill>
              <a:blip r:embed="rId10">
                <a:alphaModFix/>
              </a:blip>
              <a:stretch>
                <a:fillRect/>
              </a:stretch>
            </p:blipFill>
            <p:spPr>
              <a:xfrm>
                <a:off x="4342475" y="775064"/>
                <a:ext cx="4514774" cy="4368436"/>
              </a:xfrm>
              <a:prstGeom prst="rect">
                <a:avLst/>
              </a:prstGeom>
              <a:noFill/>
              <a:ln>
                <a:noFill/>
              </a:ln>
            </p:spPr>
          </p:pic>
        </p:grpSp>
        <p:sp>
          <p:nvSpPr>
            <p:cNvPr id="8" name="TextBox 7">
              <a:extLst>
                <a:ext uri="{FF2B5EF4-FFF2-40B4-BE49-F238E27FC236}">
                  <a16:creationId xmlns:a16="http://schemas.microsoft.com/office/drawing/2014/main" id="{10323409-6FD6-47BA-9F59-3B7D08BCCEBD}"/>
                </a:ext>
              </a:extLst>
            </p:cNvPr>
            <p:cNvSpPr txBox="1"/>
            <p:nvPr/>
          </p:nvSpPr>
          <p:spPr>
            <a:xfrm>
              <a:off x="2926931" y="4932226"/>
              <a:ext cx="3126359" cy="184666"/>
            </a:xfrm>
            <a:prstGeom prst="rect">
              <a:avLst/>
            </a:prstGeom>
            <a:noFill/>
          </p:spPr>
          <p:txBody>
            <a:bodyPr wrap="square">
              <a:spAutoFit/>
            </a:bodyPr>
            <a:lstStyle/>
            <a:p>
              <a:r>
                <a:rPr lang="en" sz="600" u="sng" dirty="0">
                  <a:solidFill>
                    <a:schemeClr val="bg2">
                      <a:lumMod val="40000"/>
                      <a:lumOff val="60000"/>
                    </a:schemeClr>
                  </a:solidFill>
                  <a:highlight>
                    <a:srgbClr val="EAEAEA"/>
                  </a:highlight>
                  <a:latin typeface="Montserrat"/>
                  <a:ea typeface="Montserrat"/>
                  <a:cs typeface="Montserrat"/>
                  <a:sym typeface="Montserrat"/>
                  <a:hlinkClick r:id="rId11">
                    <a:extLst>
                      <a:ext uri="{A12FA001-AC4F-418D-AE19-62706E023703}">
                        <ahyp:hlinkClr xmlns:ahyp="http://schemas.microsoft.com/office/drawing/2018/hyperlinkcolor" val="tx"/>
                      </a:ext>
                    </a:extLst>
                  </a:hlinkClick>
                </a:rPr>
                <a:t>credit: www.etsy.com/listing/809496152/london-icon-watercolor-illustration</a:t>
              </a:r>
              <a:endParaRPr lang="en-US" sz="600" dirty="0">
                <a:solidFill>
                  <a:schemeClr val="bg2">
                    <a:lumMod val="40000"/>
                    <a:lumOff val="60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7"/>
                                        </p:tgtEl>
                                      </p:cBhvr>
                                    </p:animEffect>
                                    <p:anim calcmode="lin" valueType="num">
                                      <p:cBhvr>
                                        <p:cTn id="7" dur="2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7"/>
                                        </p:tgtEl>
                                        <p:attrNameLst>
                                          <p:attrName>ppt_h</p:attrName>
                                        </p:attrNameLst>
                                      </p:cBhvr>
                                      <p:tavLst>
                                        <p:tav tm="0">
                                          <p:val>
                                            <p:strVal val="ppt_h"/>
                                          </p:val>
                                        </p:tav>
                                        <p:tav tm="100000">
                                          <p:val>
                                            <p:strVal val="ppt_h"/>
                                          </p:val>
                                        </p:tav>
                                      </p:tavLst>
                                    </p:anim>
                                    <p:set>
                                      <p:cBhvr>
                                        <p:cTn id="9"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ctrTitle"/>
          </p:nvPr>
        </p:nvSpPr>
        <p:spPr>
          <a:xfrm>
            <a:off x="211194" y="984681"/>
            <a:ext cx="8932806" cy="3923452"/>
          </a:xfrm>
          <a:prstGeom prst="rect">
            <a:avLst/>
          </a:prstGeom>
        </p:spPr>
        <p:txBody>
          <a:bodyPr spcFirstLastPara="1" wrap="square" lIns="91425" tIns="91425" rIns="91425" bIns="91425" anchor="b" anchorCtr="0">
            <a:normAutofit fontScale="90000"/>
          </a:bodyPr>
          <a:lstStyle/>
          <a:p>
            <a:pPr marL="0" lvl="0" indent="0" algn="ctr" rtl="0">
              <a:lnSpc>
                <a:spcPct val="115000"/>
              </a:lnSpc>
              <a:spcBef>
                <a:spcPts val="0"/>
              </a:spcBef>
              <a:spcAft>
                <a:spcPts val="0"/>
              </a:spcAft>
              <a:buNone/>
            </a:pPr>
            <a:r>
              <a:rPr lang="en" sz="2911" dirty="0">
                <a:solidFill>
                  <a:srgbClr val="980000"/>
                </a:solidFill>
                <a:highlight>
                  <a:schemeClr val="lt1"/>
                </a:highlight>
                <a:latin typeface="Montserrat"/>
                <a:ea typeface="Montserrat"/>
                <a:cs typeface="Montserrat"/>
                <a:sym typeface="Montserrat"/>
              </a:rPr>
              <a:t>Food and Lodging Data</a:t>
            </a:r>
            <a:endParaRPr sz="2911" dirty="0">
              <a:solidFill>
                <a:srgbClr val="980000"/>
              </a:solidFill>
              <a:highlight>
                <a:schemeClr val="lt1"/>
              </a:highlight>
              <a:latin typeface="Montserrat"/>
              <a:ea typeface="Montserrat"/>
              <a:cs typeface="Montserrat"/>
              <a:sym typeface="Montserrat"/>
            </a:endParaRPr>
          </a:p>
          <a:p>
            <a:pPr marL="0" lvl="0" indent="0" algn="ctr" rtl="0">
              <a:lnSpc>
                <a:spcPct val="115000"/>
              </a:lnSpc>
              <a:spcBef>
                <a:spcPts val="1200"/>
              </a:spcBef>
              <a:spcAft>
                <a:spcPts val="0"/>
              </a:spcAft>
              <a:buNone/>
            </a:pPr>
            <a:br>
              <a:rPr lang="en-US" sz="1100" dirty="0">
                <a:solidFill>
                  <a:srgbClr val="980000"/>
                </a:solidFill>
                <a:highlight>
                  <a:schemeClr val="lt1"/>
                </a:highlight>
                <a:latin typeface="Montserrat"/>
                <a:ea typeface="Montserrat"/>
                <a:cs typeface="Montserrat"/>
                <a:sym typeface="Montserrat"/>
              </a:rPr>
            </a:br>
            <a:br>
              <a:rPr lang="en-US" sz="1100" dirty="0">
                <a:solidFill>
                  <a:srgbClr val="980000"/>
                </a:solidFill>
                <a:highlight>
                  <a:schemeClr val="lt1"/>
                </a:highlight>
                <a:latin typeface="Montserrat"/>
                <a:ea typeface="Montserrat"/>
                <a:cs typeface="Montserrat"/>
                <a:sym typeface="Montserrat"/>
              </a:rPr>
            </a:br>
            <a:br>
              <a:rPr lang="en-US" sz="1100" dirty="0">
                <a:solidFill>
                  <a:srgbClr val="980000"/>
                </a:solidFill>
                <a:highlight>
                  <a:schemeClr val="lt1"/>
                </a:highlight>
                <a:latin typeface="Montserrat"/>
                <a:ea typeface="Montserrat"/>
                <a:cs typeface="Montserrat"/>
                <a:sym typeface="Montserrat"/>
              </a:rPr>
            </a:br>
            <a:endParaRPr sz="1100" dirty="0">
              <a:solidFill>
                <a:srgbClr val="980000"/>
              </a:solidFill>
              <a:highlight>
                <a:schemeClr val="lt1"/>
              </a:highlight>
              <a:latin typeface="Montserrat"/>
              <a:ea typeface="Montserrat"/>
              <a:cs typeface="Montserrat"/>
              <a:sym typeface="Montserrat"/>
            </a:endParaRPr>
          </a:p>
          <a:p>
            <a:pPr marL="0" lvl="0" indent="0" algn="l" rtl="0">
              <a:lnSpc>
                <a:spcPct val="115000"/>
              </a:lnSpc>
              <a:spcBef>
                <a:spcPts val="1200"/>
              </a:spcBef>
              <a:spcAft>
                <a:spcPts val="0"/>
              </a:spcAft>
              <a:buNone/>
            </a:pPr>
            <a:br>
              <a:rPr lang="en" sz="2244" dirty="0">
                <a:solidFill>
                  <a:srgbClr val="24292F"/>
                </a:solidFill>
                <a:highlight>
                  <a:schemeClr val="lt1"/>
                </a:highlight>
                <a:latin typeface="Montserrat"/>
                <a:ea typeface="Montserrat"/>
                <a:cs typeface="Montserrat"/>
                <a:sym typeface="Montserrat"/>
              </a:rPr>
            </a:br>
            <a:br>
              <a:rPr lang="en" sz="1088" u="sng" dirty="0">
                <a:solidFill>
                  <a:schemeClr val="hlink"/>
                </a:solidFill>
                <a:highlight>
                  <a:srgbClr val="FFFFFF"/>
                </a:highlight>
                <a:latin typeface="Montserrat"/>
                <a:ea typeface="Montserrat"/>
                <a:cs typeface="Montserrat"/>
                <a:sym typeface="Montserrat"/>
              </a:rPr>
            </a:br>
            <a:br>
              <a:rPr lang="en" sz="1700" dirty="0">
                <a:solidFill>
                  <a:srgbClr val="24292F"/>
                </a:solidFill>
                <a:highlight>
                  <a:srgbClr val="FFFFFF"/>
                </a:highlight>
                <a:latin typeface="Montserrat"/>
                <a:ea typeface="Montserrat"/>
                <a:cs typeface="Montserrat"/>
                <a:sym typeface="Montserrat"/>
              </a:rPr>
            </a:br>
            <a:r>
              <a:rPr lang="en-US" sz="2500" dirty="0">
                <a:solidFill>
                  <a:srgbClr val="24292F"/>
                </a:solidFill>
                <a:highlight>
                  <a:schemeClr val="lt1"/>
                </a:highlight>
                <a:latin typeface="Montserrat"/>
                <a:ea typeface="Montserrat"/>
                <a:cs typeface="Montserrat"/>
                <a:sym typeface="Montserrat"/>
              </a:rPr>
              <a:t>NYC &amp; London:</a:t>
            </a:r>
            <a:br>
              <a:rPr lang="en-US" sz="2500" dirty="0">
                <a:solidFill>
                  <a:srgbClr val="24292F"/>
                </a:solidFill>
                <a:highlight>
                  <a:schemeClr val="lt1"/>
                </a:highlight>
                <a:latin typeface="Montserrat"/>
                <a:ea typeface="Montserrat"/>
                <a:cs typeface="Montserrat"/>
                <a:sym typeface="Montserrat"/>
              </a:rPr>
            </a:br>
            <a:r>
              <a:rPr lang="en-US" sz="1700" dirty="0">
                <a:solidFill>
                  <a:srgbClr val="24292F"/>
                </a:solidFill>
                <a:highlight>
                  <a:srgbClr val="FFFFFF"/>
                </a:highlight>
                <a:latin typeface="Montserrat"/>
                <a:ea typeface="Montserrat"/>
                <a:cs typeface="Montserrat"/>
                <a:sym typeface="Montserrat"/>
              </a:rPr>
              <a:t>Source: </a:t>
            </a:r>
            <a:r>
              <a:rPr lang="en" sz="1300" u="sng" dirty="0">
                <a:solidFill>
                  <a:schemeClr val="hlink"/>
                </a:solidFill>
                <a:highlight>
                  <a:srgbClr val="FFFFFF"/>
                </a:highlight>
                <a:latin typeface="Montserrat"/>
                <a:ea typeface="Montserrat"/>
                <a:cs typeface="Montserrat"/>
                <a:sym typeface="Montserrat"/>
                <a:hlinkClick r:id="rId3"/>
              </a:rPr>
              <a:t>https://www.</a:t>
            </a:r>
            <a:r>
              <a:rPr lang="en" sz="1300" b="1" u="sng" dirty="0">
                <a:solidFill>
                  <a:schemeClr val="hlink"/>
                </a:solidFill>
                <a:highlight>
                  <a:srgbClr val="FFFFFF"/>
                </a:highlight>
                <a:latin typeface="Montserrat"/>
                <a:ea typeface="Montserrat"/>
                <a:cs typeface="Montserrat"/>
                <a:sym typeface="Montserrat"/>
                <a:hlinkClick r:id="rId3"/>
              </a:rPr>
              <a:t>yelp</a:t>
            </a:r>
            <a:r>
              <a:rPr lang="en" sz="1300" u="sng" dirty="0">
                <a:solidFill>
                  <a:schemeClr val="hlink"/>
                </a:solidFill>
                <a:highlight>
                  <a:srgbClr val="FFFFFF"/>
                </a:highlight>
                <a:latin typeface="Montserrat"/>
                <a:ea typeface="Montserrat"/>
                <a:cs typeface="Montserrat"/>
                <a:sym typeface="Montserrat"/>
                <a:hlinkClick r:id="rId3"/>
              </a:rPr>
              <a:t>.com/developers/documentation/v3/business_search</a:t>
            </a:r>
            <a:br>
              <a:rPr lang="en" sz="2000" dirty="0">
                <a:solidFill>
                  <a:srgbClr val="24292F"/>
                </a:solidFill>
                <a:highlight>
                  <a:srgbClr val="FFFFFF"/>
                </a:highlight>
                <a:latin typeface="Montserrat"/>
                <a:ea typeface="Montserrat"/>
                <a:cs typeface="Montserrat"/>
                <a:sym typeface="Montserrat"/>
              </a:rPr>
            </a:br>
            <a:r>
              <a:rPr lang="en" sz="1700" dirty="0">
                <a:solidFill>
                  <a:srgbClr val="24292F"/>
                </a:solidFill>
                <a:highlight>
                  <a:srgbClr val="FFFFFF"/>
                </a:highlight>
                <a:latin typeface="Montserrat"/>
                <a:ea typeface="Montserrat"/>
                <a:cs typeface="Montserrat"/>
                <a:sym typeface="Montserrat"/>
              </a:rPr>
              <a:t>YELP Business Search API</a:t>
            </a:r>
            <a:br>
              <a:rPr lang="en" sz="2000" dirty="0">
                <a:solidFill>
                  <a:srgbClr val="24292F"/>
                </a:solidFill>
                <a:highlight>
                  <a:srgbClr val="FFFFFF"/>
                </a:highlight>
                <a:latin typeface="Montserrat"/>
                <a:ea typeface="Montserrat"/>
                <a:cs typeface="Montserrat"/>
                <a:sym typeface="Montserrat"/>
              </a:rPr>
            </a:br>
            <a:br>
              <a:rPr lang="en" sz="1700" dirty="0">
                <a:solidFill>
                  <a:srgbClr val="24292F"/>
                </a:solidFill>
                <a:highlight>
                  <a:srgbClr val="FFFFFF"/>
                </a:highlight>
                <a:latin typeface="Montserrat"/>
                <a:ea typeface="Montserrat"/>
                <a:cs typeface="Montserrat"/>
                <a:sym typeface="Montserrat"/>
              </a:rPr>
            </a:br>
            <a:br>
              <a:rPr lang="en-US" sz="1600" dirty="0"/>
            </a:br>
            <a:br>
              <a:rPr lang="en" sz="1533" dirty="0">
                <a:solidFill>
                  <a:srgbClr val="24292F"/>
                </a:solidFill>
                <a:highlight>
                  <a:srgbClr val="FFFFFF"/>
                </a:highlight>
                <a:latin typeface="Montserrat"/>
                <a:ea typeface="Montserrat"/>
                <a:cs typeface="Montserrat"/>
                <a:sym typeface="Montserrat"/>
              </a:rPr>
            </a:br>
            <a:br>
              <a:rPr lang="en" sz="1533" dirty="0">
                <a:solidFill>
                  <a:srgbClr val="24292F"/>
                </a:solidFill>
                <a:highlight>
                  <a:srgbClr val="FFFFFF"/>
                </a:highlight>
                <a:latin typeface="Montserrat"/>
                <a:ea typeface="Montserrat"/>
                <a:cs typeface="Montserrat"/>
                <a:sym typeface="Montserrat"/>
              </a:rPr>
            </a:br>
            <a:endParaRPr sz="1533" dirty="0">
              <a:solidFill>
                <a:srgbClr val="24292F"/>
              </a:solidFill>
              <a:highlight>
                <a:srgbClr val="FFFFFF"/>
              </a:highlight>
              <a:latin typeface="Montserrat"/>
              <a:ea typeface="Montserrat"/>
              <a:cs typeface="Montserrat"/>
              <a:sym typeface="Montserrat"/>
            </a:endParaRPr>
          </a:p>
        </p:txBody>
      </p:sp>
      <p:pic>
        <p:nvPicPr>
          <p:cNvPr id="3" name="Picture 2" descr="A picture containing text, clipart&#10;&#10;Description automatically generated">
            <a:extLst>
              <a:ext uri="{FF2B5EF4-FFF2-40B4-BE49-F238E27FC236}">
                <a16:creationId xmlns:a16="http://schemas.microsoft.com/office/drawing/2014/main" id="{643393E3-55A6-4068-906F-EC18BFD9899D}"/>
              </a:ext>
            </a:extLst>
          </p:cNvPr>
          <p:cNvPicPr>
            <a:picLocks noChangeAspect="1"/>
          </p:cNvPicPr>
          <p:nvPr/>
        </p:nvPicPr>
        <p:blipFill>
          <a:blip r:embed="rId4"/>
          <a:stretch>
            <a:fillRect/>
          </a:stretch>
        </p:blipFill>
        <p:spPr>
          <a:xfrm>
            <a:off x="6926076" y="3725799"/>
            <a:ext cx="1825509" cy="1026849"/>
          </a:xfrm>
          <a:prstGeom prst="rect">
            <a:avLst/>
          </a:prstGeom>
        </p:spPr>
      </p:pic>
      <p:pic>
        <p:nvPicPr>
          <p:cNvPr id="6" name="Picture 5" descr="Logo&#10;&#10;Description automatically generated">
            <a:extLst>
              <a:ext uri="{FF2B5EF4-FFF2-40B4-BE49-F238E27FC236}">
                <a16:creationId xmlns:a16="http://schemas.microsoft.com/office/drawing/2014/main" id="{506CE9AF-8101-471D-A9D5-22B22B345E24}"/>
              </a:ext>
            </a:extLst>
          </p:cNvPr>
          <p:cNvPicPr>
            <a:picLocks noChangeAspect="1"/>
          </p:cNvPicPr>
          <p:nvPr/>
        </p:nvPicPr>
        <p:blipFill>
          <a:blip r:embed="rId5"/>
          <a:stretch>
            <a:fillRect/>
          </a:stretch>
        </p:blipFill>
        <p:spPr>
          <a:xfrm>
            <a:off x="3706847" y="1036743"/>
            <a:ext cx="1730306" cy="851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45CA0DA-0233-4967-AEAF-C482BA237377}"/>
              </a:ext>
            </a:extLst>
          </p:cNvPr>
          <p:cNvPicPr>
            <a:picLocks noChangeAspect="1"/>
          </p:cNvPicPr>
          <p:nvPr/>
        </p:nvPicPr>
        <p:blipFill>
          <a:blip r:embed="rId3"/>
          <a:stretch>
            <a:fillRect/>
          </a:stretch>
        </p:blipFill>
        <p:spPr>
          <a:xfrm>
            <a:off x="3535593" y="2716530"/>
            <a:ext cx="2366097" cy="1862116"/>
          </a:xfrm>
          <a:prstGeom prst="rect">
            <a:avLst/>
          </a:prstGeom>
        </p:spPr>
      </p:pic>
      <p:sp>
        <p:nvSpPr>
          <p:cNvPr id="143" name="Google Shape;143;p23"/>
          <p:cNvSpPr txBox="1">
            <a:spLocks noGrp="1"/>
          </p:cNvSpPr>
          <p:nvPr>
            <p:ph type="ctrTitle"/>
          </p:nvPr>
        </p:nvSpPr>
        <p:spPr>
          <a:xfrm>
            <a:off x="223200" y="1040814"/>
            <a:ext cx="8697600" cy="2827500"/>
          </a:xfrm>
          <a:prstGeom prst="rect">
            <a:avLst/>
          </a:prstGeom>
        </p:spPr>
        <p:txBody>
          <a:bodyPr spcFirstLastPara="1" wrap="square" lIns="91425" tIns="91425" rIns="91425" bIns="91425" anchor="b" anchorCtr="0">
            <a:normAutofit fontScale="90000"/>
          </a:bodyPr>
          <a:lstStyle/>
          <a:p>
            <a:pPr marL="0" lvl="0" indent="0" algn="ctr" rtl="0">
              <a:lnSpc>
                <a:spcPct val="115000"/>
              </a:lnSpc>
              <a:spcBef>
                <a:spcPts val="0"/>
              </a:spcBef>
              <a:spcAft>
                <a:spcPts val="0"/>
              </a:spcAft>
              <a:buNone/>
            </a:pPr>
            <a:endParaRPr sz="2688" dirty="0">
              <a:solidFill>
                <a:srgbClr val="24292F"/>
              </a:solidFill>
              <a:highlight>
                <a:schemeClr val="lt1"/>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0"/>
              </a:spcAft>
              <a:buNone/>
            </a:pPr>
            <a:r>
              <a:rPr lang="en" sz="3077" dirty="0">
                <a:solidFill>
                  <a:srgbClr val="980000"/>
                </a:solidFill>
                <a:highlight>
                  <a:schemeClr val="lt1"/>
                </a:highlight>
                <a:latin typeface="Montserrat"/>
                <a:ea typeface="Montserrat"/>
                <a:cs typeface="Montserrat"/>
                <a:sym typeface="Montserrat"/>
              </a:rPr>
              <a:t>Why This Topic?</a:t>
            </a:r>
            <a:br>
              <a:rPr lang="en" sz="3077" dirty="0">
                <a:solidFill>
                  <a:srgbClr val="980000"/>
                </a:solidFill>
                <a:highlight>
                  <a:schemeClr val="lt1"/>
                </a:highlight>
                <a:latin typeface="Montserrat"/>
                <a:ea typeface="Montserrat"/>
                <a:cs typeface="Montserrat"/>
                <a:sym typeface="Montserrat"/>
              </a:rPr>
            </a:br>
            <a:br>
              <a:rPr lang="en" sz="3077" dirty="0">
                <a:solidFill>
                  <a:srgbClr val="980000"/>
                </a:solidFill>
                <a:highlight>
                  <a:schemeClr val="lt1"/>
                </a:highlight>
                <a:latin typeface="Montserrat"/>
                <a:ea typeface="Montserrat"/>
                <a:cs typeface="Montserrat"/>
                <a:sym typeface="Montserrat"/>
              </a:rPr>
            </a:br>
            <a:br>
              <a:rPr lang="en" sz="2688" dirty="0">
                <a:solidFill>
                  <a:srgbClr val="24292F"/>
                </a:solidFill>
                <a:highlight>
                  <a:schemeClr val="lt1"/>
                </a:highlight>
                <a:latin typeface="Montserrat"/>
                <a:ea typeface="Montserrat"/>
                <a:cs typeface="Montserrat"/>
                <a:sym typeface="Montserrat"/>
              </a:rPr>
            </a:br>
            <a:r>
              <a:rPr lang="en" sz="2688" dirty="0">
                <a:solidFill>
                  <a:srgbClr val="24292F"/>
                </a:solidFill>
                <a:highlight>
                  <a:schemeClr val="lt1"/>
                </a:highlight>
                <a:latin typeface="Montserrat"/>
                <a:ea typeface="Montserrat"/>
                <a:cs typeface="Montserrat"/>
                <a:sym typeface="Montserrat"/>
              </a:rPr>
              <a:t>We all enjoyed working with </a:t>
            </a:r>
            <a:r>
              <a:rPr lang="en" sz="2400" b="1" dirty="0">
                <a:solidFill>
                  <a:srgbClr val="24292F"/>
                </a:solidFill>
                <a:highlight>
                  <a:schemeClr val="lt1"/>
                </a:highlight>
                <a:latin typeface="Montserrat"/>
                <a:ea typeface="Montserrat"/>
                <a:cs typeface="Montserrat"/>
                <a:sym typeface="Montserrat"/>
              </a:rPr>
              <a:t>maps</a:t>
            </a:r>
            <a:r>
              <a:rPr lang="en" sz="2688" dirty="0">
                <a:solidFill>
                  <a:srgbClr val="24292F"/>
                </a:solidFill>
                <a:highlight>
                  <a:schemeClr val="lt1"/>
                </a:highlight>
                <a:latin typeface="Montserrat"/>
                <a:ea typeface="Montserrat"/>
                <a:cs typeface="Montserrat"/>
                <a:sym typeface="Montserrat"/>
              </a:rPr>
              <a:t>. </a:t>
            </a:r>
            <a:br>
              <a:rPr lang="en" sz="2688" dirty="0">
                <a:solidFill>
                  <a:srgbClr val="24292F"/>
                </a:solidFill>
                <a:highlight>
                  <a:schemeClr val="lt1"/>
                </a:highlight>
                <a:latin typeface="Montserrat"/>
                <a:ea typeface="Montserrat"/>
                <a:cs typeface="Montserrat"/>
                <a:sym typeface="Montserrat"/>
              </a:rPr>
            </a:br>
            <a:br>
              <a:rPr lang="en" sz="2688" dirty="0">
                <a:solidFill>
                  <a:srgbClr val="24292F"/>
                </a:solidFill>
                <a:highlight>
                  <a:schemeClr val="lt1"/>
                </a:highlight>
                <a:latin typeface="Montserrat"/>
                <a:ea typeface="Montserrat"/>
                <a:cs typeface="Montserrat"/>
                <a:sym typeface="Montserrat"/>
              </a:rPr>
            </a:br>
            <a:br>
              <a:rPr lang="en" sz="2688" dirty="0">
                <a:solidFill>
                  <a:srgbClr val="24292F"/>
                </a:solidFill>
                <a:highlight>
                  <a:schemeClr val="lt1"/>
                </a:highlight>
                <a:latin typeface="Montserrat"/>
                <a:ea typeface="Montserrat"/>
                <a:cs typeface="Montserrat"/>
                <a:sym typeface="Montserrat"/>
              </a:rPr>
            </a:br>
            <a:endParaRPr dirty="0">
              <a:latin typeface="Montserrat"/>
              <a:ea typeface="Montserrat"/>
              <a:cs typeface="Montserrat"/>
              <a:sym typeface="Montserrat"/>
            </a:endParaRPr>
          </a:p>
        </p:txBody>
      </p:sp>
      <p:pic>
        <p:nvPicPr>
          <p:cNvPr id="5" name="Picture 4" descr="A picture containing text&#10;&#10;Description automatically generated">
            <a:extLst>
              <a:ext uri="{FF2B5EF4-FFF2-40B4-BE49-F238E27FC236}">
                <a16:creationId xmlns:a16="http://schemas.microsoft.com/office/drawing/2014/main" id="{C892CEEB-6085-4377-93E5-E89FC0C40849}"/>
              </a:ext>
            </a:extLst>
          </p:cNvPr>
          <p:cNvPicPr>
            <a:picLocks noChangeAspect="1"/>
          </p:cNvPicPr>
          <p:nvPr/>
        </p:nvPicPr>
        <p:blipFill>
          <a:blip r:embed="rId3"/>
          <a:stretch>
            <a:fillRect/>
          </a:stretch>
        </p:blipFill>
        <p:spPr>
          <a:xfrm>
            <a:off x="1619250" y="723136"/>
            <a:ext cx="5905499" cy="46476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ctrTitle"/>
          </p:nvPr>
        </p:nvSpPr>
        <p:spPr>
          <a:xfrm>
            <a:off x="2838000" y="1256400"/>
            <a:ext cx="3468000" cy="2630700"/>
          </a:xfrm>
          <a:prstGeom prst="rect">
            <a:avLst/>
          </a:prstGeom>
        </p:spPr>
        <p:txBody>
          <a:bodyPr spcFirstLastPara="1" wrap="square" lIns="91425" tIns="91425" rIns="91425" bIns="91425" anchor="b" anchorCtr="0">
            <a:normAutofit/>
          </a:bodyPr>
          <a:lstStyle/>
          <a:p>
            <a:pPr marL="0" lvl="0" indent="0" algn="ctr" rtl="0">
              <a:lnSpc>
                <a:spcPct val="115000"/>
              </a:lnSpc>
              <a:spcBef>
                <a:spcPts val="0"/>
              </a:spcBef>
              <a:spcAft>
                <a:spcPts val="0"/>
              </a:spcAft>
              <a:buNone/>
            </a:pPr>
            <a:r>
              <a:rPr lang="en" sz="3300" dirty="0">
                <a:solidFill>
                  <a:srgbClr val="980000"/>
                </a:solidFill>
                <a:highlight>
                  <a:schemeClr val="lt1"/>
                </a:highlight>
                <a:latin typeface="Montserrat"/>
                <a:ea typeface="Montserrat"/>
                <a:cs typeface="Montserrat"/>
                <a:sym typeface="Montserrat"/>
              </a:rPr>
              <a:t>Database</a:t>
            </a:r>
            <a:r>
              <a:rPr lang="en" sz="2188" dirty="0">
                <a:solidFill>
                  <a:srgbClr val="980000"/>
                </a:solidFill>
                <a:highlight>
                  <a:schemeClr val="lt1"/>
                </a:highlight>
                <a:latin typeface="Montserrat"/>
                <a:ea typeface="Montserrat"/>
                <a:cs typeface="Montserrat"/>
                <a:sym typeface="Montserrat"/>
              </a:rPr>
              <a:t> </a:t>
            </a:r>
            <a:endParaRPr sz="2188" dirty="0">
              <a:solidFill>
                <a:srgbClr val="980000"/>
              </a:solidFill>
              <a:highlight>
                <a:schemeClr val="lt1"/>
              </a:highlight>
              <a:latin typeface="Montserrat"/>
              <a:ea typeface="Montserrat"/>
              <a:cs typeface="Montserrat"/>
              <a:sym typeface="Montserrat"/>
            </a:endParaRPr>
          </a:p>
          <a:p>
            <a:pPr marL="0" lvl="0" indent="0" algn="ctr" rtl="0">
              <a:lnSpc>
                <a:spcPct val="115000"/>
              </a:lnSpc>
              <a:spcBef>
                <a:spcPts val="1200"/>
              </a:spcBef>
              <a:spcAft>
                <a:spcPts val="0"/>
              </a:spcAft>
              <a:buNone/>
            </a:pPr>
            <a:endParaRPr sz="2188" dirty="0">
              <a:solidFill>
                <a:srgbClr val="000000"/>
              </a:solidFill>
              <a:highlight>
                <a:schemeClr val="lt1"/>
              </a:highlight>
              <a:latin typeface="Montserrat"/>
              <a:ea typeface="Montserrat"/>
              <a:cs typeface="Montserrat"/>
              <a:sym typeface="Montserrat"/>
            </a:endParaRPr>
          </a:p>
          <a:p>
            <a:pPr marL="0" lvl="0" indent="0" algn="l" rtl="0">
              <a:lnSpc>
                <a:spcPct val="115000"/>
              </a:lnSpc>
              <a:spcBef>
                <a:spcPts val="1200"/>
              </a:spcBef>
              <a:spcAft>
                <a:spcPts val="0"/>
              </a:spcAft>
              <a:buNone/>
            </a:pPr>
            <a:endParaRPr sz="2188" dirty="0">
              <a:solidFill>
                <a:srgbClr val="000000"/>
              </a:solidFill>
              <a:highlight>
                <a:schemeClr val="lt1"/>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0"/>
              </a:spcAft>
              <a:buNone/>
            </a:pPr>
            <a:endParaRPr sz="2188" dirty="0">
              <a:solidFill>
                <a:srgbClr val="980000"/>
              </a:solidFill>
              <a:highlight>
                <a:schemeClr val="lt1"/>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1200"/>
              </a:spcAft>
              <a:buNone/>
            </a:pPr>
            <a:endParaRPr dirty="0"/>
          </a:p>
        </p:txBody>
      </p:sp>
      <p:pic>
        <p:nvPicPr>
          <p:cNvPr id="181" name="Google Shape;181;p29"/>
          <p:cNvPicPr preferRelativeResize="0"/>
          <p:nvPr/>
        </p:nvPicPr>
        <p:blipFill>
          <a:blip r:embed="rId3">
            <a:alphaModFix/>
          </a:blip>
          <a:stretch>
            <a:fillRect/>
          </a:stretch>
        </p:blipFill>
        <p:spPr>
          <a:xfrm>
            <a:off x="2407920" y="1509420"/>
            <a:ext cx="3914208" cy="1873859"/>
          </a:xfrm>
          <a:prstGeom prst="rect">
            <a:avLst/>
          </a:prstGeom>
          <a:noFill/>
          <a:ln>
            <a:noFill/>
          </a:ln>
        </p:spPr>
      </p:pic>
      <p:pic>
        <p:nvPicPr>
          <p:cNvPr id="182" name="Google Shape;182;p29"/>
          <p:cNvPicPr preferRelativeResize="0"/>
          <p:nvPr/>
        </p:nvPicPr>
        <p:blipFill>
          <a:blip r:embed="rId4">
            <a:alphaModFix/>
          </a:blip>
          <a:stretch>
            <a:fillRect/>
          </a:stretch>
        </p:blipFill>
        <p:spPr>
          <a:xfrm>
            <a:off x="1831302" y="289560"/>
            <a:ext cx="5598198" cy="467487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1000" fill="hold"/>
                                        <p:tgtEl>
                                          <p:spTgt spid="182"/>
                                        </p:tgtEl>
                                        <p:attrNameLst>
                                          <p:attrName>ppt_w</p:attrName>
                                        </p:attrNameLst>
                                      </p:cBhvr>
                                      <p:tavLst>
                                        <p:tav tm="0">
                                          <p:val>
                                            <p:fltVal val="0"/>
                                          </p:val>
                                        </p:tav>
                                        <p:tav tm="100000">
                                          <p:val>
                                            <p:strVal val="#ppt_w"/>
                                          </p:val>
                                        </p:tav>
                                      </p:tavLst>
                                    </p:anim>
                                    <p:anim calcmode="lin" valueType="num">
                                      <p:cBhvr>
                                        <p:cTn id="8" dur="1000" fill="hold"/>
                                        <p:tgtEl>
                                          <p:spTgt spid="182"/>
                                        </p:tgtEl>
                                        <p:attrNameLst>
                                          <p:attrName>ppt_h</p:attrName>
                                        </p:attrNameLst>
                                      </p:cBhvr>
                                      <p:tavLst>
                                        <p:tav tm="0">
                                          <p:val>
                                            <p:fltVal val="0"/>
                                          </p:val>
                                        </p:tav>
                                        <p:tav tm="100000">
                                          <p:val>
                                            <p:strVal val="#ppt_h"/>
                                          </p:val>
                                        </p:tav>
                                      </p:tavLst>
                                    </p:anim>
                                    <p:anim calcmode="lin" valueType="num">
                                      <p:cBhvr>
                                        <p:cTn id="9" dur="1000" fill="hold"/>
                                        <p:tgtEl>
                                          <p:spTgt spid="182"/>
                                        </p:tgtEl>
                                        <p:attrNameLst>
                                          <p:attrName>style.rotation</p:attrName>
                                        </p:attrNameLst>
                                      </p:cBhvr>
                                      <p:tavLst>
                                        <p:tav tm="0">
                                          <p:val>
                                            <p:fltVal val="90"/>
                                          </p:val>
                                        </p:tav>
                                        <p:tav tm="100000">
                                          <p:val>
                                            <p:fltVal val="0"/>
                                          </p:val>
                                        </p:tav>
                                      </p:tavLst>
                                    </p:anim>
                                    <p:animEffect transition="in" filter="fade">
                                      <p:cBhvr>
                                        <p:cTn id="10"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ctrTitle"/>
          </p:nvPr>
        </p:nvSpPr>
        <p:spPr>
          <a:xfrm>
            <a:off x="1103181" y="2409541"/>
            <a:ext cx="7280326" cy="689054"/>
          </a:xfrm>
          <a:prstGeom prst="rect">
            <a:avLst/>
          </a:prstGeom>
        </p:spPr>
        <p:txBody>
          <a:bodyPr spcFirstLastPara="1" wrap="square" lIns="91425" tIns="91425" rIns="91425" bIns="91425" anchor="b" anchorCtr="0">
            <a:normAutofit fontScale="90000"/>
          </a:bodyPr>
          <a:lstStyle/>
          <a:p>
            <a:pPr marL="0" lvl="0" indent="0" algn="ctr" rtl="0">
              <a:lnSpc>
                <a:spcPct val="115000"/>
              </a:lnSpc>
              <a:spcBef>
                <a:spcPts val="0"/>
              </a:spcBef>
              <a:spcAft>
                <a:spcPts val="0"/>
              </a:spcAft>
              <a:buNone/>
            </a:pPr>
            <a:endParaRPr sz="2188" dirty="0">
              <a:solidFill>
                <a:srgbClr val="980000"/>
              </a:solidFill>
              <a:highlight>
                <a:schemeClr val="lt1"/>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0"/>
              </a:spcAft>
              <a:buNone/>
            </a:pPr>
            <a:br>
              <a:rPr lang="en" sz="2633" dirty="0">
                <a:solidFill>
                  <a:srgbClr val="980000"/>
                </a:solidFill>
                <a:highlight>
                  <a:schemeClr val="lt1"/>
                </a:highlight>
                <a:latin typeface="Montserrat"/>
                <a:ea typeface="Montserrat"/>
                <a:cs typeface="Montserrat"/>
                <a:sym typeface="Montserrat"/>
              </a:rPr>
            </a:br>
            <a:br>
              <a:rPr lang="en" sz="2633" dirty="0">
                <a:solidFill>
                  <a:srgbClr val="980000"/>
                </a:solidFill>
                <a:highlight>
                  <a:schemeClr val="lt1"/>
                </a:highlight>
                <a:latin typeface="Montserrat"/>
                <a:ea typeface="Montserrat"/>
                <a:cs typeface="Montserrat"/>
                <a:sym typeface="Montserrat"/>
              </a:rPr>
            </a:br>
            <a:r>
              <a:rPr lang="en" sz="2633" dirty="0">
                <a:solidFill>
                  <a:srgbClr val="980000"/>
                </a:solidFill>
                <a:highlight>
                  <a:schemeClr val="lt1"/>
                </a:highlight>
                <a:latin typeface="Montserrat"/>
                <a:ea typeface="Montserrat"/>
                <a:cs typeface="Montserrat"/>
                <a:sym typeface="Montserrat"/>
              </a:rPr>
              <a:t>Model Flow Chart – Linear Regression Model </a:t>
            </a:r>
            <a:br>
              <a:rPr lang="en" sz="2633" dirty="0">
                <a:solidFill>
                  <a:srgbClr val="980000"/>
                </a:solidFill>
                <a:highlight>
                  <a:schemeClr val="lt1"/>
                </a:highlight>
                <a:latin typeface="Montserrat"/>
                <a:ea typeface="Montserrat"/>
                <a:cs typeface="Montserrat"/>
                <a:sym typeface="Montserrat"/>
              </a:rPr>
            </a:br>
            <a:endParaRPr sz="2633" dirty="0">
              <a:solidFill>
                <a:srgbClr val="980000"/>
              </a:solidFill>
              <a:highlight>
                <a:schemeClr val="lt1"/>
              </a:highlight>
              <a:latin typeface="Montserrat"/>
              <a:ea typeface="Montserrat"/>
              <a:cs typeface="Montserrat"/>
              <a:sym typeface="Montserrat"/>
            </a:endParaRPr>
          </a:p>
          <a:p>
            <a:pPr marL="0" lvl="0" indent="0" algn="ctr" rtl="0">
              <a:lnSpc>
                <a:spcPct val="115000"/>
              </a:lnSpc>
              <a:spcBef>
                <a:spcPts val="1200"/>
              </a:spcBef>
              <a:spcAft>
                <a:spcPts val="0"/>
              </a:spcAft>
              <a:buNone/>
            </a:pPr>
            <a:endParaRPr sz="1200" dirty="0">
              <a:solidFill>
                <a:srgbClr val="24292F"/>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endParaRPr sz="2188" dirty="0">
              <a:solidFill>
                <a:srgbClr val="980000"/>
              </a:solidFill>
              <a:highlight>
                <a:schemeClr val="lt1"/>
              </a:highlight>
              <a:latin typeface="Montserrat"/>
              <a:ea typeface="Montserrat"/>
              <a:cs typeface="Montserrat"/>
              <a:sym typeface="Montserrat"/>
            </a:endParaRPr>
          </a:p>
          <a:p>
            <a:pPr marL="0" lvl="0" indent="0" algn="ctr" rtl="0">
              <a:lnSpc>
                <a:spcPct val="115000"/>
              </a:lnSpc>
              <a:spcBef>
                <a:spcPts val="1200"/>
              </a:spcBef>
              <a:spcAft>
                <a:spcPts val="1200"/>
              </a:spcAft>
              <a:buNone/>
            </a:pPr>
            <a:endParaRPr dirty="0">
              <a:latin typeface="Montserrat"/>
              <a:ea typeface="Montserrat"/>
              <a:cs typeface="Montserrat"/>
              <a:sym typeface="Montserrat"/>
            </a:endParaRPr>
          </a:p>
        </p:txBody>
      </p:sp>
      <p:pic>
        <p:nvPicPr>
          <p:cNvPr id="1026" name="Picture 2" descr="final_linear_model">
            <a:extLst>
              <a:ext uri="{FF2B5EF4-FFF2-40B4-BE49-F238E27FC236}">
                <a16:creationId xmlns:a16="http://schemas.microsoft.com/office/drawing/2014/main" id="{A2CE1DA6-0E9F-4196-9DB0-F0986C156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961" y="767419"/>
            <a:ext cx="7351546" cy="43760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9" name="Picture 8">
            <a:extLst>
              <a:ext uri="{FF2B5EF4-FFF2-40B4-BE49-F238E27FC236}">
                <a16:creationId xmlns:a16="http://schemas.microsoft.com/office/drawing/2014/main" id="{A18D7A85-DF32-403F-B1D6-A63605EDC9BD}"/>
              </a:ext>
            </a:extLst>
          </p:cNvPr>
          <p:cNvPicPr>
            <a:picLocks noChangeAspect="1"/>
          </p:cNvPicPr>
          <p:nvPr/>
        </p:nvPicPr>
        <p:blipFill>
          <a:blip r:embed="rId3"/>
          <a:stretch>
            <a:fillRect/>
          </a:stretch>
        </p:blipFill>
        <p:spPr>
          <a:xfrm>
            <a:off x="440648" y="0"/>
            <a:ext cx="8892540" cy="5143500"/>
          </a:xfrm>
          <a:prstGeom prst="rect">
            <a:avLst/>
          </a:prstGeom>
        </p:spPr>
      </p:pic>
      <p:pic>
        <p:nvPicPr>
          <p:cNvPr id="3" name="Picture 2" descr="Text&#10;&#10;Description automatically generated">
            <a:extLst>
              <a:ext uri="{FF2B5EF4-FFF2-40B4-BE49-F238E27FC236}">
                <a16:creationId xmlns:a16="http://schemas.microsoft.com/office/drawing/2014/main" id="{17B8C583-C194-4EFA-A042-47504763B402}"/>
              </a:ext>
            </a:extLst>
          </p:cNvPr>
          <p:cNvPicPr>
            <a:picLocks noChangeAspect="1"/>
          </p:cNvPicPr>
          <p:nvPr/>
        </p:nvPicPr>
        <p:blipFill>
          <a:blip r:embed="rId4"/>
          <a:stretch>
            <a:fillRect/>
          </a:stretch>
        </p:blipFill>
        <p:spPr>
          <a:xfrm>
            <a:off x="1845320" y="64770"/>
            <a:ext cx="5764469" cy="5143500"/>
          </a:xfrm>
          <a:prstGeom prst="rect">
            <a:avLst/>
          </a:prstGeom>
        </p:spPr>
      </p:pic>
      <p:sp>
        <p:nvSpPr>
          <p:cNvPr id="187" name="Google Shape;187;p30"/>
          <p:cNvSpPr txBox="1">
            <a:spLocks noGrp="1"/>
          </p:cNvSpPr>
          <p:nvPr>
            <p:ph type="ctrTitle"/>
          </p:nvPr>
        </p:nvSpPr>
        <p:spPr>
          <a:xfrm>
            <a:off x="4790419" y="2259330"/>
            <a:ext cx="2672861" cy="1565910"/>
          </a:xfrm>
          <a:prstGeom prst="rect">
            <a:avLst/>
          </a:prstGeom>
        </p:spPr>
        <p:txBody>
          <a:bodyPr spcFirstLastPara="1" wrap="square" lIns="91425" tIns="91425" rIns="91425" bIns="91425" anchor="b" anchorCtr="0">
            <a:normAutofit fontScale="90000"/>
          </a:bodyPr>
          <a:lstStyle/>
          <a:p>
            <a:pPr marL="0" lvl="0" indent="0" rtl="0">
              <a:lnSpc>
                <a:spcPct val="115000"/>
              </a:lnSpc>
              <a:spcBef>
                <a:spcPts val="1200"/>
              </a:spcBef>
              <a:spcAft>
                <a:spcPts val="0"/>
              </a:spcAft>
              <a:buClr>
                <a:srgbClr val="24292F"/>
              </a:buClr>
              <a:buSzPct val="100000"/>
              <a:buFont typeface="Arial"/>
              <a:buNone/>
            </a:pPr>
            <a:r>
              <a:rPr lang="en" sz="1400" dirty="0">
                <a:solidFill>
                  <a:srgbClr val="980000"/>
                </a:solidFill>
                <a:highlight>
                  <a:schemeClr val="lt1"/>
                </a:highlight>
                <a:latin typeface="Montserrat"/>
                <a:ea typeface="Montserrat"/>
                <a:cs typeface="Montserrat"/>
                <a:sym typeface="Montserrat"/>
              </a:rPr>
              <a:t>Utilized a nested loop to loop through the months for both cities for each weather element splitting into training and testing data.</a:t>
            </a:r>
            <a:endParaRPr sz="1200" dirty="0">
              <a:solidFill>
                <a:srgbClr val="24292F"/>
              </a:solidFill>
              <a:highlight>
                <a:srgbClr val="FFFFFF"/>
              </a:highlight>
              <a:latin typeface="Montserrat"/>
              <a:ea typeface="Montserrat"/>
              <a:cs typeface="Montserrat"/>
              <a:sym typeface="Montserrat"/>
            </a:endParaRPr>
          </a:p>
        </p:txBody>
      </p:sp>
      <p:pic>
        <p:nvPicPr>
          <p:cNvPr id="11" name="Picture 10">
            <a:extLst>
              <a:ext uri="{FF2B5EF4-FFF2-40B4-BE49-F238E27FC236}">
                <a16:creationId xmlns:a16="http://schemas.microsoft.com/office/drawing/2014/main" id="{E8DE2951-AD50-427E-85E2-50084C0B0462}"/>
              </a:ext>
            </a:extLst>
          </p:cNvPr>
          <p:cNvPicPr>
            <a:picLocks noChangeAspect="1"/>
          </p:cNvPicPr>
          <p:nvPr/>
        </p:nvPicPr>
        <p:blipFill>
          <a:blip r:embed="rId5"/>
          <a:stretch>
            <a:fillRect/>
          </a:stretch>
        </p:blipFill>
        <p:spPr>
          <a:xfrm rot="21196787">
            <a:off x="6754461" y="13982"/>
            <a:ext cx="2231060" cy="2839531"/>
          </a:xfrm>
          <a:prstGeom prst="rect">
            <a:avLst/>
          </a:prstGeom>
        </p:spPr>
      </p:pic>
    </p:spTree>
    <p:extLst>
      <p:ext uri="{BB962C8B-B14F-4D97-AF65-F5344CB8AC3E}">
        <p14:creationId xmlns:p14="http://schemas.microsoft.com/office/powerpoint/2010/main" val="16522912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ctrTitle"/>
          </p:nvPr>
        </p:nvSpPr>
        <p:spPr>
          <a:xfrm>
            <a:off x="42944" y="1457608"/>
            <a:ext cx="8918176" cy="1410812"/>
          </a:xfrm>
          <a:prstGeom prst="rect">
            <a:avLst/>
          </a:prstGeom>
        </p:spPr>
        <p:txBody>
          <a:bodyPr spcFirstLastPara="1" wrap="square" lIns="91425" tIns="91425" rIns="91425" bIns="91425" anchor="b" anchorCtr="0">
            <a:normAutofit/>
          </a:bodyPr>
          <a:lstStyle/>
          <a:p>
            <a:pPr marL="0" lvl="0" indent="0" algn="ctr" rtl="0">
              <a:lnSpc>
                <a:spcPct val="115000"/>
              </a:lnSpc>
              <a:spcBef>
                <a:spcPts val="1200"/>
              </a:spcBef>
              <a:spcAft>
                <a:spcPts val="0"/>
              </a:spcAft>
              <a:buNone/>
            </a:pPr>
            <a:r>
              <a:rPr lang="en-US" sz="2633" dirty="0">
                <a:solidFill>
                  <a:srgbClr val="980000"/>
                </a:solidFill>
                <a:highlight>
                  <a:schemeClr val="lt1"/>
                </a:highlight>
                <a:latin typeface="Montserrat"/>
                <a:ea typeface="Montserrat"/>
                <a:cs typeface="Montserrat"/>
                <a:sym typeface="Montserrat"/>
              </a:rPr>
              <a:t>Weather Prediction Presentation</a:t>
            </a:r>
            <a:br>
              <a:rPr lang="en-US" sz="2633" dirty="0">
                <a:solidFill>
                  <a:srgbClr val="980000"/>
                </a:solidFill>
                <a:highlight>
                  <a:schemeClr val="lt1"/>
                </a:highlight>
                <a:latin typeface="Montserrat"/>
                <a:ea typeface="Montserrat"/>
                <a:cs typeface="Montserrat"/>
                <a:sym typeface="Montserrat"/>
              </a:rPr>
            </a:br>
            <a:endParaRPr lang="en-US" sz="2633" dirty="0">
              <a:solidFill>
                <a:srgbClr val="980000"/>
              </a:solidFill>
              <a:highlight>
                <a:schemeClr val="lt1"/>
              </a:highlight>
              <a:latin typeface="Montserrat"/>
              <a:ea typeface="Montserrat"/>
              <a:cs typeface="Montserrat"/>
              <a:sym typeface="Montserrat"/>
            </a:endParaRPr>
          </a:p>
        </p:txBody>
      </p:sp>
      <p:pic>
        <p:nvPicPr>
          <p:cNvPr id="3" name="Picture 2" descr="A picture containing dark&#10;&#10;Description automatically generated">
            <a:extLst>
              <a:ext uri="{FF2B5EF4-FFF2-40B4-BE49-F238E27FC236}">
                <a16:creationId xmlns:a16="http://schemas.microsoft.com/office/drawing/2014/main" id="{2A715562-6804-4DCC-B7C1-8C8750D55455}"/>
              </a:ext>
            </a:extLst>
          </p:cNvPr>
          <p:cNvPicPr>
            <a:picLocks noChangeAspect="1"/>
          </p:cNvPicPr>
          <p:nvPr/>
        </p:nvPicPr>
        <p:blipFill>
          <a:blip r:embed="rId3"/>
          <a:stretch>
            <a:fillRect/>
          </a:stretch>
        </p:blipFill>
        <p:spPr>
          <a:xfrm>
            <a:off x="7381835" y="2827104"/>
            <a:ext cx="1976329" cy="2515328"/>
          </a:xfrm>
          <a:prstGeom prst="rect">
            <a:avLst/>
          </a:prstGeom>
        </p:spPr>
      </p:pic>
    </p:spTree>
    <p:extLst>
      <p:ext uri="{BB962C8B-B14F-4D97-AF65-F5344CB8AC3E}">
        <p14:creationId xmlns:p14="http://schemas.microsoft.com/office/powerpoint/2010/main" val="995014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ctrTitle"/>
          </p:nvPr>
        </p:nvSpPr>
        <p:spPr>
          <a:xfrm>
            <a:off x="74041" y="-705406"/>
            <a:ext cx="8918176" cy="1410812"/>
          </a:xfrm>
          <a:prstGeom prst="rect">
            <a:avLst/>
          </a:prstGeom>
        </p:spPr>
        <p:txBody>
          <a:bodyPr spcFirstLastPara="1" wrap="square" lIns="91425" tIns="91425" rIns="91425" bIns="91425" anchor="b" anchorCtr="0">
            <a:normAutofit/>
          </a:bodyPr>
          <a:lstStyle/>
          <a:p>
            <a:pPr marL="0" lvl="0" indent="0" algn="ctr" rtl="0">
              <a:lnSpc>
                <a:spcPct val="115000"/>
              </a:lnSpc>
              <a:spcBef>
                <a:spcPts val="1200"/>
              </a:spcBef>
              <a:spcAft>
                <a:spcPts val="0"/>
              </a:spcAft>
              <a:buNone/>
            </a:pPr>
            <a:r>
              <a:rPr lang="en-US" sz="2633" dirty="0">
                <a:solidFill>
                  <a:srgbClr val="980000"/>
                </a:solidFill>
                <a:highlight>
                  <a:schemeClr val="lt1"/>
                </a:highlight>
                <a:latin typeface="Montserrat"/>
                <a:ea typeface="Montserrat"/>
                <a:cs typeface="Montserrat"/>
                <a:sym typeface="Montserrat"/>
              </a:rPr>
              <a:t>New York Weather Predictions </a:t>
            </a:r>
          </a:p>
        </p:txBody>
      </p:sp>
      <p:pic>
        <p:nvPicPr>
          <p:cNvPr id="3" name="Picture 2" descr="Table&#10;&#10;Description automatically generated">
            <a:extLst>
              <a:ext uri="{FF2B5EF4-FFF2-40B4-BE49-F238E27FC236}">
                <a16:creationId xmlns:a16="http://schemas.microsoft.com/office/drawing/2014/main" id="{03ACBB52-3BD6-4523-9ABE-F1AD9734EDA5}"/>
              </a:ext>
            </a:extLst>
          </p:cNvPr>
          <p:cNvPicPr>
            <a:picLocks noChangeAspect="1"/>
          </p:cNvPicPr>
          <p:nvPr/>
        </p:nvPicPr>
        <p:blipFill>
          <a:blip r:embed="rId3"/>
          <a:stretch>
            <a:fillRect/>
          </a:stretch>
        </p:blipFill>
        <p:spPr>
          <a:xfrm>
            <a:off x="977334" y="778571"/>
            <a:ext cx="6893169" cy="4202040"/>
          </a:xfrm>
          <a:prstGeom prst="rect">
            <a:avLst/>
          </a:prstGeom>
        </p:spPr>
      </p:pic>
    </p:spTree>
    <p:extLst>
      <p:ext uri="{BB962C8B-B14F-4D97-AF65-F5344CB8AC3E}">
        <p14:creationId xmlns:p14="http://schemas.microsoft.com/office/powerpoint/2010/main" val="2285921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ctrTitle"/>
          </p:nvPr>
        </p:nvSpPr>
        <p:spPr>
          <a:xfrm>
            <a:off x="144379" y="-705406"/>
            <a:ext cx="8918176" cy="1410812"/>
          </a:xfrm>
          <a:prstGeom prst="rect">
            <a:avLst/>
          </a:prstGeom>
        </p:spPr>
        <p:txBody>
          <a:bodyPr spcFirstLastPara="1" wrap="square" lIns="91425" tIns="91425" rIns="91425" bIns="91425" anchor="b" anchorCtr="0">
            <a:normAutofit/>
          </a:bodyPr>
          <a:lstStyle/>
          <a:p>
            <a:pPr marL="0" lvl="0" indent="0" algn="ctr" rtl="0">
              <a:lnSpc>
                <a:spcPct val="115000"/>
              </a:lnSpc>
              <a:spcBef>
                <a:spcPts val="1200"/>
              </a:spcBef>
              <a:spcAft>
                <a:spcPts val="0"/>
              </a:spcAft>
              <a:buNone/>
            </a:pPr>
            <a:r>
              <a:rPr lang="en-US" sz="2633" dirty="0">
                <a:solidFill>
                  <a:srgbClr val="980000"/>
                </a:solidFill>
                <a:highlight>
                  <a:schemeClr val="lt1"/>
                </a:highlight>
                <a:latin typeface="Montserrat"/>
                <a:ea typeface="Montserrat"/>
                <a:cs typeface="Montserrat"/>
                <a:sym typeface="Montserrat"/>
              </a:rPr>
              <a:t>London Weather Predictions </a:t>
            </a:r>
          </a:p>
        </p:txBody>
      </p:sp>
      <p:pic>
        <p:nvPicPr>
          <p:cNvPr id="3" name="Picture 2" descr="Table&#10;&#10;Description automatically generated">
            <a:extLst>
              <a:ext uri="{FF2B5EF4-FFF2-40B4-BE49-F238E27FC236}">
                <a16:creationId xmlns:a16="http://schemas.microsoft.com/office/drawing/2014/main" id="{1CD3366F-E39F-43AE-A266-41786E1568BC}"/>
              </a:ext>
            </a:extLst>
          </p:cNvPr>
          <p:cNvPicPr>
            <a:picLocks noChangeAspect="1"/>
          </p:cNvPicPr>
          <p:nvPr/>
        </p:nvPicPr>
        <p:blipFill>
          <a:blip r:embed="rId3"/>
          <a:stretch>
            <a:fillRect/>
          </a:stretch>
        </p:blipFill>
        <p:spPr>
          <a:xfrm>
            <a:off x="936612" y="705406"/>
            <a:ext cx="7114949" cy="4351291"/>
          </a:xfrm>
          <a:prstGeom prst="rect">
            <a:avLst/>
          </a:prstGeom>
        </p:spPr>
      </p:pic>
    </p:spTree>
    <p:extLst>
      <p:ext uri="{BB962C8B-B14F-4D97-AF65-F5344CB8AC3E}">
        <p14:creationId xmlns:p14="http://schemas.microsoft.com/office/powerpoint/2010/main" val="357209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ctrTitle"/>
          </p:nvPr>
        </p:nvSpPr>
        <p:spPr>
          <a:xfrm>
            <a:off x="432349" y="3383310"/>
            <a:ext cx="8570974" cy="1555190"/>
          </a:xfrm>
          <a:prstGeom prst="rect">
            <a:avLst/>
          </a:prstGeom>
        </p:spPr>
        <p:txBody>
          <a:bodyPr spcFirstLastPara="1" wrap="square" lIns="91425" tIns="91425" rIns="91425" bIns="91425" anchor="b" anchorCtr="0">
            <a:normAutofit fontScale="90000"/>
          </a:bodyPr>
          <a:lstStyle/>
          <a:p>
            <a:pPr marL="0" lvl="0" indent="0" rtl="0">
              <a:lnSpc>
                <a:spcPct val="115000"/>
              </a:lnSpc>
              <a:spcBef>
                <a:spcPts val="1200"/>
              </a:spcBef>
              <a:spcAft>
                <a:spcPts val="0"/>
              </a:spcAft>
              <a:buNone/>
            </a:pPr>
            <a:r>
              <a:rPr lang="en-US" sz="2633" dirty="0">
                <a:solidFill>
                  <a:srgbClr val="980000"/>
                </a:solidFill>
                <a:highlight>
                  <a:schemeClr val="lt1"/>
                </a:highlight>
                <a:latin typeface="Montserrat"/>
                <a:ea typeface="Montserrat"/>
                <a:cs typeface="Montserrat"/>
                <a:sym typeface="Montserrat"/>
              </a:rPr>
              <a:t>Model Performance &amp; Analysis</a:t>
            </a:r>
            <a:br>
              <a:rPr lang="en-US" sz="2633" dirty="0">
                <a:solidFill>
                  <a:srgbClr val="980000"/>
                </a:solidFill>
                <a:highlight>
                  <a:schemeClr val="lt1"/>
                </a:highlight>
                <a:latin typeface="Montserrat"/>
                <a:ea typeface="Montserrat"/>
                <a:cs typeface="Montserrat"/>
                <a:sym typeface="Montserrat"/>
              </a:rPr>
            </a:br>
            <a:endParaRPr lang="en-US" sz="2633" dirty="0">
              <a:solidFill>
                <a:srgbClr val="980000"/>
              </a:solidFill>
              <a:highlight>
                <a:schemeClr val="lt1"/>
              </a:highlight>
              <a:latin typeface="Montserrat"/>
              <a:ea typeface="Montserrat"/>
              <a:cs typeface="Montserrat"/>
              <a:sym typeface="Montserrat"/>
            </a:endParaRPr>
          </a:p>
          <a:p>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r>
              <a:rPr lang="en-US" sz="1300" b="0" i="0" dirty="0">
                <a:solidFill>
                  <a:srgbClr val="24292F"/>
                </a:solidFill>
                <a:effectLst/>
                <a:latin typeface="+mn-lt"/>
              </a:rPr>
              <a:t>* </a:t>
            </a:r>
            <a:r>
              <a:rPr lang="en-US" sz="1300" i="0" dirty="0">
                <a:solidFill>
                  <a:srgbClr val="24292F"/>
                </a:solidFill>
                <a:effectLst/>
                <a:latin typeface="+mn-lt"/>
              </a:rPr>
              <a:t>Full model results and performance are included in the appendix at the end.</a:t>
            </a:r>
            <a:endParaRPr sz="1300" dirty="0">
              <a:latin typeface="+mn-lt"/>
              <a:ea typeface="Montserrat"/>
              <a:cs typeface="Montserrat"/>
              <a:sym typeface="Montserrat"/>
            </a:endParaRPr>
          </a:p>
        </p:txBody>
      </p:sp>
      <p:pic>
        <p:nvPicPr>
          <p:cNvPr id="1026" name="Picture 2" descr="model_mse">
            <a:extLst>
              <a:ext uri="{FF2B5EF4-FFF2-40B4-BE49-F238E27FC236}">
                <a16:creationId xmlns:a16="http://schemas.microsoft.com/office/drawing/2014/main" id="{15360237-6FF1-4504-B08F-9CA5D23CF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714" y="1043193"/>
            <a:ext cx="5399839" cy="31624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unburst Colored Sunburst Clipart PPT Backgrounds">
            <a:extLst>
              <a:ext uri="{FF2B5EF4-FFF2-40B4-BE49-F238E27FC236}">
                <a16:creationId xmlns:a16="http://schemas.microsoft.com/office/drawing/2014/main" id="{ADCA412C-EB42-447B-881A-FFCBB2B10373}"/>
              </a:ext>
            </a:extLst>
          </p:cNvPr>
          <p:cNvPicPr>
            <a:picLocks noChangeAspect="1" noChangeArrowheads="1"/>
          </p:cNvPicPr>
          <p:nvPr/>
        </p:nvPicPr>
        <p:blipFill rotWithShape="1">
          <a:blip r:embed="rId4">
            <a:alphaModFix amt="16000"/>
            <a:extLst>
              <a:ext uri="{28A0092B-C50C-407E-A947-70E740481C1C}">
                <a14:useLocalDpi xmlns:a14="http://schemas.microsoft.com/office/drawing/2010/main" val="0"/>
              </a:ext>
            </a:extLst>
          </a:blip>
          <a:srcRect t="5758" r="625" b="4705"/>
          <a:stretch/>
        </p:blipFill>
        <p:spPr bwMode="auto">
          <a:xfrm>
            <a:off x="1819543" y="816919"/>
            <a:ext cx="5893623" cy="4191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67000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ctrTitle"/>
          </p:nvPr>
        </p:nvSpPr>
        <p:spPr>
          <a:xfrm>
            <a:off x="432349" y="3383310"/>
            <a:ext cx="8570974" cy="1555190"/>
          </a:xfrm>
          <a:prstGeom prst="rect">
            <a:avLst/>
          </a:prstGeom>
        </p:spPr>
        <p:txBody>
          <a:bodyPr spcFirstLastPara="1" wrap="square" lIns="91425" tIns="91425" rIns="91425" bIns="91425" anchor="b" anchorCtr="0">
            <a:normAutofit fontScale="90000"/>
          </a:bodyPr>
          <a:lstStyle/>
          <a:p>
            <a:pPr marL="0" lvl="0" indent="0" rtl="0">
              <a:lnSpc>
                <a:spcPct val="115000"/>
              </a:lnSpc>
              <a:spcBef>
                <a:spcPts val="1200"/>
              </a:spcBef>
              <a:spcAft>
                <a:spcPts val="0"/>
              </a:spcAft>
              <a:buNone/>
            </a:pPr>
            <a:r>
              <a:rPr lang="en" sz="2633" dirty="0">
                <a:solidFill>
                  <a:srgbClr val="980000"/>
                </a:solidFill>
                <a:highlight>
                  <a:schemeClr val="lt1"/>
                </a:highlight>
                <a:latin typeface="Montserrat"/>
                <a:ea typeface="Montserrat"/>
                <a:cs typeface="Montserrat"/>
                <a:sym typeface="Montserrat"/>
              </a:rPr>
              <a:t>Model Performance &amp; Analysis R-squared Score</a:t>
            </a:r>
            <a:br>
              <a:rPr lang="en-US" sz="2633" dirty="0">
                <a:solidFill>
                  <a:srgbClr val="980000"/>
                </a:solidFill>
                <a:highlight>
                  <a:schemeClr val="lt1"/>
                </a:highlight>
                <a:latin typeface="Montserrat"/>
                <a:ea typeface="Montserrat"/>
                <a:cs typeface="Montserrat"/>
                <a:sym typeface="Montserrat"/>
              </a:rPr>
            </a:br>
            <a:endParaRPr lang="en-US" sz="2633" dirty="0">
              <a:solidFill>
                <a:srgbClr val="980000"/>
              </a:solidFill>
              <a:highlight>
                <a:schemeClr val="lt1"/>
              </a:highlight>
              <a:latin typeface="Montserrat"/>
              <a:ea typeface="Montserrat"/>
              <a:cs typeface="Montserrat"/>
              <a:sym typeface="Montserrat"/>
            </a:endParaRPr>
          </a:p>
          <a:p>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r>
              <a:rPr lang="en-US" sz="1300" b="0" i="0" dirty="0">
                <a:solidFill>
                  <a:srgbClr val="24292F"/>
                </a:solidFill>
                <a:effectLst/>
                <a:latin typeface="+mn-lt"/>
              </a:rPr>
              <a:t>* </a:t>
            </a:r>
            <a:r>
              <a:rPr lang="en-US" sz="1300" i="0" dirty="0">
                <a:solidFill>
                  <a:srgbClr val="24292F"/>
                </a:solidFill>
                <a:effectLst/>
                <a:latin typeface="+mn-lt"/>
              </a:rPr>
              <a:t>Full model results and performance are included in the appendix at the end.</a:t>
            </a:r>
            <a:endParaRPr sz="1300" dirty="0">
              <a:latin typeface="+mn-lt"/>
              <a:ea typeface="Montserrat"/>
              <a:cs typeface="Montserrat"/>
              <a:sym typeface="Montserrat"/>
            </a:endParaRPr>
          </a:p>
        </p:txBody>
      </p:sp>
      <p:pic>
        <p:nvPicPr>
          <p:cNvPr id="5" name="Google Shape;302;p50">
            <a:extLst>
              <a:ext uri="{FF2B5EF4-FFF2-40B4-BE49-F238E27FC236}">
                <a16:creationId xmlns:a16="http://schemas.microsoft.com/office/drawing/2014/main" id="{164D8874-6F05-4607-B2E1-30E68E6017FB}"/>
              </a:ext>
            </a:extLst>
          </p:cNvPr>
          <p:cNvPicPr preferRelativeResize="0"/>
          <p:nvPr/>
        </p:nvPicPr>
        <p:blipFill>
          <a:blip r:embed="rId3">
            <a:alphaModFix/>
          </a:blip>
          <a:stretch>
            <a:fillRect/>
          </a:stretch>
        </p:blipFill>
        <p:spPr>
          <a:xfrm>
            <a:off x="1272746" y="846438"/>
            <a:ext cx="6736304" cy="3767669"/>
          </a:xfrm>
          <a:prstGeom prst="rect">
            <a:avLst/>
          </a:prstGeom>
          <a:noFill/>
          <a:ln>
            <a:noFill/>
          </a:ln>
        </p:spPr>
      </p:pic>
      <p:pic>
        <p:nvPicPr>
          <p:cNvPr id="1032" name="Picture 8" descr="Sunburst Colored Sunburst Clipart PPT Backgrounds">
            <a:extLst>
              <a:ext uri="{FF2B5EF4-FFF2-40B4-BE49-F238E27FC236}">
                <a16:creationId xmlns:a16="http://schemas.microsoft.com/office/drawing/2014/main" id="{ADCA412C-EB42-447B-881A-FFCBB2B10373}"/>
              </a:ext>
            </a:extLst>
          </p:cNvPr>
          <p:cNvPicPr>
            <a:picLocks noChangeAspect="1" noChangeArrowheads="1"/>
          </p:cNvPicPr>
          <p:nvPr/>
        </p:nvPicPr>
        <p:blipFill rotWithShape="1">
          <a:blip r:embed="rId4">
            <a:alphaModFix amt="16000"/>
            <a:extLst>
              <a:ext uri="{28A0092B-C50C-407E-A947-70E740481C1C}">
                <a14:useLocalDpi xmlns:a14="http://schemas.microsoft.com/office/drawing/2010/main" val="0"/>
              </a:ext>
            </a:extLst>
          </a:blip>
          <a:srcRect t="5758" r="625" b="4705"/>
          <a:stretch/>
        </p:blipFill>
        <p:spPr bwMode="auto">
          <a:xfrm>
            <a:off x="1134951" y="757512"/>
            <a:ext cx="7184160" cy="426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560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txBox="1">
            <a:spLocks noGrp="1"/>
          </p:cNvSpPr>
          <p:nvPr>
            <p:ph type="ctrTitle"/>
          </p:nvPr>
        </p:nvSpPr>
        <p:spPr>
          <a:xfrm>
            <a:off x="251738" y="802997"/>
            <a:ext cx="8496934" cy="1799526"/>
          </a:xfrm>
          <a:prstGeom prst="rect">
            <a:avLst/>
          </a:prstGeom>
          <a:noFill/>
          <a:ln>
            <a:noFill/>
          </a:ln>
        </p:spPr>
        <p:txBody>
          <a:bodyPr spcFirstLastPara="1" wrap="square" lIns="91425" tIns="91425" rIns="91425" bIns="91425" anchor="b" anchorCtr="0">
            <a:normAutofit/>
          </a:bodyPr>
          <a:lstStyle/>
          <a:p>
            <a:pPr marL="0" lvl="0" indent="0" algn="ctr" rtl="0">
              <a:lnSpc>
                <a:spcPct val="115000"/>
              </a:lnSpc>
              <a:spcBef>
                <a:spcPts val="0"/>
              </a:spcBef>
              <a:spcAft>
                <a:spcPts val="0"/>
              </a:spcAft>
              <a:buSzPts val="5200"/>
              <a:buNone/>
            </a:pPr>
            <a:endParaRPr sz="2188" dirty="0">
              <a:solidFill>
                <a:srgbClr val="980000"/>
              </a:solidFill>
              <a:highlight>
                <a:schemeClr val="lt1"/>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0"/>
              </a:spcAft>
              <a:buSzPts val="5200"/>
              <a:buNone/>
            </a:pPr>
            <a:r>
              <a:rPr lang="en" sz="2633" dirty="0">
                <a:solidFill>
                  <a:srgbClr val="980000"/>
                </a:solidFill>
                <a:highlight>
                  <a:schemeClr val="lt1"/>
                </a:highlight>
                <a:latin typeface="Montserrat"/>
                <a:ea typeface="Montserrat"/>
                <a:cs typeface="Montserrat"/>
                <a:sym typeface="Montserrat"/>
              </a:rPr>
              <a:t>Project Challenges</a:t>
            </a:r>
            <a:endParaRPr dirty="0"/>
          </a:p>
          <a:p>
            <a:pPr marL="0" lvl="0" indent="0" algn="ctr" rtl="0">
              <a:lnSpc>
                <a:spcPct val="115000"/>
              </a:lnSpc>
              <a:spcBef>
                <a:spcPts val="1200"/>
              </a:spcBef>
              <a:spcAft>
                <a:spcPts val="1200"/>
              </a:spcAft>
              <a:buSzPts val="5200"/>
              <a:buNone/>
            </a:pPr>
            <a:endParaRPr dirty="0">
              <a:latin typeface="Montserrat"/>
              <a:ea typeface="Montserrat"/>
              <a:cs typeface="Montserrat"/>
              <a:sym typeface="Montserrat"/>
            </a:endParaRPr>
          </a:p>
        </p:txBody>
      </p:sp>
      <p:sp>
        <p:nvSpPr>
          <p:cNvPr id="360" name="Google Shape;360;p57"/>
          <p:cNvSpPr txBox="1"/>
          <p:nvPr/>
        </p:nvSpPr>
        <p:spPr>
          <a:xfrm>
            <a:off x="991935" y="2073685"/>
            <a:ext cx="6819129" cy="369332"/>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800"/>
              <a:buFont typeface="Arial"/>
              <a:buChar char="•"/>
            </a:pPr>
            <a:r>
              <a:rPr lang="en" sz="1800" b="0" i="0" u="none" strike="noStrike" cap="none" dirty="0">
                <a:solidFill>
                  <a:schemeClr val="dk1"/>
                </a:solidFill>
                <a:highlight>
                  <a:schemeClr val="lt1"/>
                </a:highlight>
                <a:latin typeface="Montserrat"/>
                <a:ea typeface="Montserrat"/>
                <a:cs typeface="Montserrat"/>
                <a:sym typeface="Montserrat"/>
              </a:rPr>
              <a:t>Data Limits on APIs</a:t>
            </a:r>
            <a:endParaRPr sz="1800" b="0" i="0" u="none" strike="noStrike" cap="none" dirty="0">
              <a:solidFill>
                <a:srgbClr val="000000"/>
              </a:solidFill>
              <a:latin typeface="Arial"/>
              <a:ea typeface="Arial"/>
              <a:cs typeface="Arial"/>
              <a:sym typeface="Arial"/>
            </a:endParaRPr>
          </a:p>
        </p:txBody>
      </p:sp>
      <p:sp>
        <p:nvSpPr>
          <p:cNvPr id="361" name="Google Shape;361;p57"/>
          <p:cNvSpPr txBox="1"/>
          <p:nvPr/>
        </p:nvSpPr>
        <p:spPr>
          <a:xfrm>
            <a:off x="1090640" y="2977740"/>
            <a:ext cx="6819129" cy="369332"/>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800"/>
              <a:buFont typeface="Arial"/>
              <a:buChar char="•"/>
            </a:pPr>
            <a:r>
              <a:rPr lang="en" sz="1800" b="0" i="0" u="none" strike="noStrike" cap="none" dirty="0">
                <a:solidFill>
                  <a:schemeClr val="dk1"/>
                </a:solidFill>
                <a:highlight>
                  <a:schemeClr val="lt1"/>
                </a:highlight>
                <a:latin typeface="Montserrat"/>
                <a:ea typeface="Montserrat"/>
                <a:cs typeface="Montserrat"/>
                <a:sym typeface="Montserrat"/>
              </a:rPr>
              <a:t>Model Performance Varied</a:t>
            </a:r>
            <a:endParaRPr sz="1800" b="0" i="0" u="none" strike="noStrike" cap="none" dirty="0">
              <a:solidFill>
                <a:srgbClr val="000000"/>
              </a:solidFill>
              <a:latin typeface="Arial"/>
              <a:ea typeface="Arial"/>
              <a:cs typeface="Arial"/>
              <a:sym typeface="Arial"/>
            </a:endParaRPr>
          </a:p>
        </p:txBody>
      </p:sp>
      <p:pic>
        <p:nvPicPr>
          <p:cNvPr id="362" name="Google Shape;362;p57" descr="A close-up of a mask&#10;&#10;Description automatically generated with low confidence"/>
          <p:cNvPicPr preferRelativeResize="0"/>
          <p:nvPr/>
        </p:nvPicPr>
        <p:blipFill rotWithShape="1">
          <a:blip r:embed="rId3">
            <a:alphaModFix/>
          </a:blip>
          <a:srcRect/>
          <a:stretch/>
        </p:blipFill>
        <p:spPr>
          <a:xfrm>
            <a:off x="7093078" y="2073685"/>
            <a:ext cx="2472282" cy="353626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1"/>
                                        </p:tgtEl>
                                        <p:attrNameLst>
                                          <p:attrName>style.visibility</p:attrName>
                                        </p:attrNameLst>
                                      </p:cBhvr>
                                      <p:to>
                                        <p:strVal val="visible"/>
                                      </p:to>
                                    </p:set>
                                    <p:animEffect transition="in" filter="fade">
                                      <p:cBhvr>
                                        <p:cTn id="12" dur="5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8"/>
          <p:cNvSpPr txBox="1">
            <a:spLocks noGrp="1"/>
          </p:cNvSpPr>
          <p:nvPr>
            <p:ph type="ctrTitle"/>
          </p:nvPr>
        </p:nvSpPr>
        <p:spPr>
          <a:xfrm>
            <a:off x="251738" y="802997"/>
            <a:ext cx="8496900" cy="1799400"/>
          </a:xfrm>
          <a:prstGeom prst="rect">
            <a:avLst/>
          </a:prstGeom>
          <a:noFill/>
          <a:ln>
            <a:noFill/>
          </a:ln>
        </p:spPr>
        <p:txBody>
          <a:bodyPr spcFirstLastPara="1" wrap="square" lIns="91425" tIns="91425" rIns="91425" bIns="91425" anchor="b" anchorCtr="0">
            <a:normAutofit/>
          </a:bodyPr>
          <a:lstStyle/>
          <a:p>
            <a:pPr marL="0" lvl="0" indent="0" algn="ctr" rtl="0">
              <a:lnSpc>
                <a:spcPct val="115000"/>
              </a:lnSpc>
              <a:spcBef>
                <a:spcPts val="0"/>
              </a:spcBef>
              <a:spcAft>
                <a:spcPts val="0"/>
              </a:spcAft>
              <a:buSzPct val="237659"/>
              <a:buNone/>
            </a:pPr>
            <a:endParaRPr sz="2188" dirty="0">
              <a:solidFill>
                <a:srgbClr val="980000"/>
              </a:solidFill>
              <a:highlight>
                <a:schemeClr val="lt1"/>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0"/>
              </a:spcAft>
              <a:buSzPct val="197493"/>
              <a:buNone/>
            </a:pPr>
            <a:r>
              <a:rPr lang="en" sz="2633" dirty="0">
                <a:solidFill>
                  <a:srgbClr val="980000"/>
                </a:solidFill>
                <a:highlight>
                  <a:schemeClr val="lt1"/>
                </a:highlight>
                <a:latin typeface="Montserrat"/>
                <a:ea typeface="Montserrat"/>
                <a:cs typeface="Montserrat"/>
                <a:sym typeface="Montserrat"/>
              </a:rPr>
              <a:t>If Only We Had More Time</a:t>
            </a:r>
            <a:endParaRPr dirty="0"/>
          </a:p>
          <a:p>
            <a:pPr marL="0" lvl="0" indent="0" algn="ctr" rtl="0">
              <a:lnSpc>
                <a:spcPct val="115000"/>
              </a:lnSpc>
              <a:spcBef>
                <a:spcPts val="1200"/>
              </a:spcBef>
              <a:spcAft>
                <a:spcPts val="1200"/>
              </a:spcAft>
              <a:buSzPct val="100000"/>
              <a:buNone/>
            </a:pPr>
            <a:endParaRPr dirty="0">
              <a:latin typeface="Montserrat"/>
              <a:ea typeface="Montserrat"/>
              <a:cs typeface="Montserrat"/>
              <a:sym typeface="Montserrat"/>
            </a:endParaRPr>
          </a:p>
        </p:txBody>
      </p:sp>
      <p:sp>
        <p:nvSpPr>
          <p:cNvPr id="368" name="Google Shape;368;p58"/>
          <p:cNvSpPr txBox="1"/>
          <p:nvPr/>
        </p:nvSpPr>
        <p:spPr>
          <a:xfrm>
            <a:off x="1061270" y="1531158"/>
            <a:ext cx="6819000" cy="369300"/>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800"/>
              <a:buFont typeface="Arial"/>
              <a:buChar char="•"/>
            </a:pPr>
            <a:r>
              <a:rPr lang="en" sz="1800" dirty="0">
                <a:solidFill>
                  <a:schemeClr val="dk1"/>
                </a:solidFill>
                <a:highlight>
                  <a:schemeClr val="lt1"/>
                </a:highlight>
                <a:latin typeface="Montserrat"/>
                <a:ea typeface="Montserrat"/>
                <a:cs typeface="Montserrat"/>
                <a:sym typeface="Montserrat"/>
              </a:rPr>
              <a:t>Create an App</a:t>
            </a:r>
            <a:endParaRPr sz="1800" b="0" i="0" u="none" strike="noStrike" cap="none" dirty="0">
              <a:solidFill>
                <a:srgbClr val="000000"/>
              </a:solidFill>
              <a:latin typeface="Arial"/>
              <a:ea typeface="Arial"/>
              <a:cs typeface="Arial"/>
              <a:sym typeface="Arial"/>
            </a:endParaRPr>
          </a:p>
        </p:txBody>
      </p:sp>
      <p:sp>
        <p:nvSpPr>
          <p:cNvPr id="369" name="Google Shape;369;p58"/>
          <p:cNvSpPr txBox="1"/>
          <p:nvPr/>
        </p:nvSpPr>
        <p:spPr>
          <a:xfrm>
            <a:off x="1133688" y="2153707"/>
            <a:ext cx="6819000" cy="369300"/>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800"/>
              <a:buFont typeface="Arial"/>
              <a:buChar char="•"/>
            </a:pPr>
            <a:r>
              <a:rPr lang="en" sz="1800" dirty="0">
                <a:solidFill>
                  <a:schemeClr val="dk1"/>
                </a:solidFill>
                <a:highlight>
                  <a:schemeClr val="lt1"/>
                </a:highlight>
                <a:latin typeface="Montserrat"/>
                <a:ea typeface="Montserrat"/>
                <a:cs typeface="Montserrat"/>
                <a:sym typeface="Montserrat"/>
              </a:rPr>
              <a:t>Add additional Cities</a:t>
            </a:r>
            <a:endParaRPr sz="1800" b="0" i="0" u="none" strike="noStrike" cap="none" dirty="0">
              <a:solidFill>
                <a:srgbClr val="000000"/>
              </a:solidFill>
              <a:latin typeface="Arial"/>
              <a:ea typeface="Arial"/>
              <a:cs typeface="Arial"/>
              <a:sym typeface="Arial"/>
            </a:endParaRPr>
          </a:p>
        </p:txBody>
      </p:sp>
      <p:sp>
        <p:nvSpPr>
          <p:cNvPr id="370" name="Google Shape;370;p58"/>
          <p:cNvSpPr txBox="1"/>
          <p:nvPr/>
        </p:nvSpPr>
        <p:spPr>
          <a:xfrm>
            <a:off x="1133688" y="2835835"/>
            <a:ext cx="6819000" cy="369291"/>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800"/>
              <a:buFont typeface="Arial"/>
              <a:buChar char="•"/>
            </a:pPr>
            <a:r>
              <a:rPr lang="en" sz="1800" dirty="0">
                <a:solidFill>
                  <a:schemeClr val="dk1"/>
                </a:solidFill>
                <a:highlight>
                  <a:schemeClr val="lt1"/>
                </a:highlight>
                <a:latin typeface="Montserrat"/>
                <a:ea typeface="Montserrat"/>
                <a:cs typeface="Montserrat"/>
                <a:sym typeface="Montserrat"/>
              </a:rPr>
              <a:t>Tie in Partnerships</a:t>
            </a:r>
            <a:endParaRPr sz="1800" b="0" i="0" u="none" strike="noStrike" cap="none" dirty="0">
              <a:solidFill>
                <a:srgbClr val="000000"/>
              </a:solidFill>
              <a:latin typeface="Arial"/>
              <a:ea typeface="Arial"/>
              <a:cs typeface="Arial"/>
              <a:sym typeface="Arial"/>
            </a:endParaRPr>
          </a:p>
        </p:txBody>
      </p:sp>
      <p:sp>
        <p:nvSpPr>
          <p:cNvPr id="371" name="Google Shape;371;p58"/>
          <p:cNvSpPr txBox="1"/>
          <p:nvPr/>
        </p:nvSpPr>
        <p:spPr>
          <a:xfrm>
            <a:off x="1317088" y="4289467"/>
            <a:ext cx="6819000" cy="369300"/>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800"/>
              <a:buFont typeface="Arial"/>
              <a:buChar char="•"/>
            </a:pPr>
            <a:r>
              <a:rPr lang="en" sz="1800" dirty="0">
                <a:solidFill>
                  <a:schemeClr val="dk1"/>
                </a:solidFill>
                <a:highlight>
                  <a:schemeClr val="lt1"/>
                </a:highlight>
                <a:latin typeface="Montserrat"/>
                <a:ea typeface="Montserrat"/>
                <a:cs typeface="Montserrat"/>
                <a:sym typeface="Montserrat"/>
              </a:rPr>
              <a:t>Predict Busy Travel Season</a:t>
            </a:r>
            <a:endParaRPr sz="1800" b="0" i="0" u="none" strike="noStrike" cap="none" dirty="0">
              <a:solidFill>
                <a:srgbClr val="000000"/>
              </a:solidFill>
              <a:latin typeface="Arial"/>
              <a:ea typeface="Arial"/>
              <a:cs typeface="Arial"/>
              <a:sym typeface="Arial"/>
            </a:endParaRPr>
          </a:p>
        </p:txBody>
      </p:sp>
      <p:pic>
        <p:nvPicPr>
          <p:cNvPr id="372" name="Google Shape;372;p58"/>
          <p:cNvPicPr preferRelativeResize="0"/>
          <p:nvPr/>
        </p:nvPicPr>
        <p:blipFill>
          <a:blip r:embed="rId3">
            <a:alphaModFix/>
          </a:blip>
          <a:stretch>
            <a:fillRect/>
          </a:stretch>
        </p:blipFill>
        <p:spPr>
          <a:xfrm>
            <a:off x="-3" y="2602400"/>
            <a:ext cx="2267383" cy="2886026"/>
          </a:xfrm>
          <a:prstGeom prst="rect">
            <a:avLst/>
          </a:prstGeom>
          <a:noFill/>
          <a:ln>
            <a:noFill/>
          </a:ln>
        </p:spPr>
      </p:pic>
      <p:sp>
        <p:nvSpPr>
          <p:cNvPr id="8" name="Google Shape;370;p58">
            <a:extLst>
              <a:ext uri="{FF2B5EF4-FFF2-40B4-BE49-F238E27FC236}">
                <a16:creationId xmlns:a16="http://schemas.microsoft.com/office/drawing/2014/main" id="{6D6DE18F-AA99-4DEB-B63A-8DA676910638}"/>
              </a:ext>
            </a:extLst>
          </p:cNvPr>
          <p:cNvSpPr txBox="1"/>
          <p:nvPr/>
        </p:nvSpPr>
        <p:spPr>
          <a:xfrm>
            <a:off x="1317088" y="3502092"/>
            <a:ext cx="6819000" cy="369291"/>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800"/>
              <a:buFont typeface="Arial"/>
              <a:buChar char="•"/>
            </a:pPr>
            <a:r>
              <a:rPr lang="en" sz="1800" dirty="0">
                <a:solidFill>
                  <a:schemeClr val="dk1"/>
                </a:solidFill>
                <a:highlight>
                  <a:schemeClr val="lt1"/>
                </a:highlight>
                <a:latin typeface="Montserrat"/>
                <a:ea typeface="Montserrat"/>
                <a:cs typeface="Montserrat"/>
                <a:sym typeface="Montserrat"/>
              </a:rPr>
              <a:t>Complete and Consolidated Itinerary</a:t>
            </a:r>
            <a:endParaRPr sz="18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fade">
                                      <p:cBhvr>
                                        <p:cTn id="7" dur="1400"/>
                                        <p:tgtEl>
                                          <p:spTgt spid="3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9"/>
                                        </p:tgtEl>
                                        <p:attrNameLst>
                                          <p:attrName>style.visibility</p:attrName>
                                        </p:attrNameLst>
                                      </p:cBhvr>
                                      <p:to>
                                        <p:strVal val="visible"/>
                                      </p:to>
                                    </p:set>
                                    <p:animEffect transition="in" filter="fade">
                                      <p:cBhvr>
                                        <p:cTn id="12" dur="1300"/>
                                        <p:tgtEl>
                                          <p:spTgt spid="3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0"/>
                                        </p:tgtEl>
                                        <p:attrNameLst>
                                          <p:attrName>style.visibility</p:attrName>
                                        </p:attrNameLst>
                                      </p:cBhvr>
                                      <p:to>
                                        <p:strVal val="visible"/>
                                      </p:to>
                                    </p:set>
                                    <p:animEffect transition="in" filter="fade">
                                      <p:cBhvr>
                                        <p:cTn id="17" dur="1200"/>
                                        <p:tgtEl>
                                          <p:spTgt spid="3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1"/>
                                        </p:tgtEl>
                                        <p:attrNameLst>
                                          <p:attrName>style.visibility</p:attrName>
                                        </p:attrNameLst>
                                      </p:cBhvr>
                                      <p:to>
                                        <p:strVal val="visible"/>
                                      </p:to>
                                    </p:set>
                                    <p:animEffect transition="in" filter="fade">
                                      <p:cBhvr>
                                        <p:cTn id="27" dur="14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412431" y="625177"/>
            <a:ext cx="2711426" cy="4518323"/>
          </a:xfrm>
          <a:prstGeom prst="rect">
            <a:avLst/>
          </a:prstGeom>
          <a:noFill/>
          <a:ln>
            <a:noFill/>
          </a:ln>
        </p:spPr>
      </p:pic>
      <p:pic>
        <p:nvPicPr>
          <p:cNvPr id="61" name="Google Shape;61;p14"/>
          <p:cNvPicPr preferRelativeResize="0"/>
          <p:nvPr/>
        </p:nvPicPr>
        <p:blipFill>
          <a:blip r:embed="rId4">
            <a:alphaModFix/>
          </a:blip>
          <a:stretch>
            <a:fillRect/>
          </a:stretch>
        </p:blipFill>
        <p:spPr>
          <a:xfrm rot="-927737">
            <a:off x="835946" y="2474947"/>
            <a:ext cx="624099" cy="750202"/>
          </a:xfrm>
          <a:prstGeom prst="rect">
            <a:avLst/>
          </a:prstGeom>
          <a:noFill/>
          <a:ln>
            <a:noFill/>
          </a:ln>
        </p:spPr>
      </p:pic>
      <p:sp>
        <p:nvSpPr>
          <p:cNvPr id="62" name="Google Shape;62;p14"/>
          <p:cNvSpPr txBox="1"/>
          <p:nvPr/>
        </p:nvSpPr>
        <p:spPr>
          <a:xfrm>
            <a:off x="2202199" y="1774529"/>
            <a:ext cx="4713900" cy="191953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688" dirty="0">
                <a:solidFill>
                  <a:schemeClr val="tx1"/>
                </a:solidFill>
                <a:highlight>
                  <a:srgbClr val="FFFFFF"/>
                </a:highlight>
                <a:latin typeface="Montserrat"/>
                <a:ea typeface="Montserrat"/>
                <a:cs typeface="Montserrat"/>
                <a:sym typeface="Montserrat"/>
              </a:rPr>
              <a:t>We are Here to Help </a:t>
            </a:r>
          </a:p>
          <a:p>
            <a:pPr marL="0" lvl="0" indent="0" algn="ctr" rtl="0">
              <a:lnSpc>
                <a:spcPct val="115000"/>
              </a:lnSpc>
              <a:spcBef>
                <a:spcPts val="0"/>
              </a:spcBef>
              <a:spcAft>
                <a:spcPts val="1200"/>
              </a:spcAft>
              <a:buNone/>
            </a:pPr>
            <a:r>
              <a:rPr lang="en" sz="2688" dirty="0">
                <a:solidFill>
                  <a:schemeClr val="tx1"/>
                </a:solidFill>
                <a:highlight>
                  <a:srgbClr val="FFFFFF"/>
                </a:highlight>
                <a:latin typeface="Montserrat"/>
                <a:ea typeface="Montserrat"/>
                <a:cs typeface="Montserrat"/>
                <a:sym typeface="Montserrat"/>
              </a:rPr>
              <a:t>You plan for a </a:t>
            </a:r>
            <a:r>
              <a:rPr lang="en" sz="2688" dirty="0">
                <a:solidFill>
                  <a:srgbClr val="980000"/>
                </a:solidFill>
                <a:highlight>
                  <a:srgbClr val="FFFFFF"/>
                </a:highlight>
                <a:latin typeface="Montserrat"/>
                <a:ea typeface="Montserrat"/>
                <a:cs typeface="Montserrat"/>
                <a:sym typeface="Montserrat"/>
              </a:rPr>
              <a:t>BIG CITY </a:t>
            </a:r>
            <a:r>
              <a:rPr lang="en" sz="2688" dirty="0">
                <a:solidFill>
                  <a:schemeClr val="tx1"/>
                </a:solidFill>
                <a:highlight>
                  <a:srgbClr val="FFFFFF"/>
                </a:highlight>
                <a:latin typeface="Montserrat"/>
                <a:ea typeface="Montserrat"/>
                <a:cs typeface="Montserrat"/>
                <a:sym typeface="Montserrat"/>
              </a:rPr>
              <a:t>Adventure!</a:t>
            </a:r>
            <a:endParaRPr dirty="0">
              <a:solidFill>
                <a:schemeClr val="tx1"/>
              </a:solidFill>
              <a:latin typeface="Montserrat"/>
              <a:ea typeface="Montserrat"/>
              <a:cs typeface="Montserrat"/>
              <a:sym typeface="Montserrat"/>
            </a:endParaRPr>
          </a:p>
        </p:txBody>
      </p:sp>
      <p:pic>
        <p:nvPicPr>
          <p:cNvPr id="63" name="Google Shape;63;p14"/>
          <p:cNvPicPr preferRelativeResize="0"/>
          <p:nvPr/>
        </p:nvPicPr>
        <p:blipFill>
          <a:blip r:embed="rId5">
            <a:alphaModFix/>
          </a:blip>
          <a:stretch>
            <a:fillRect/>
          </a:stretch>
        </p:blipFill>
        <p:spPr>
          <a:xfrm rot="849259">
            <a:off x="6052349" y="4126775"/>
            <a:ext cx="780200" cy="780200"/>
          </a:xfrm>
          <a:prstGeom prst="rect">
            <a:avLst/>
          </a:prstGeom>
          <a:noFill/>
          <a:ln>
            <a:noFill/>
          </a:ln>
        </p:spPr>
      </p:pic>
      <p:pic>
        <p:nvPicPr>
          <p:cNvPr id="64" name="Google Shape;64;p14"/>
          <p:cNvPicPr preferRelativeResize="0"/>
          <p:nvPr/>
        </p:nvPicPr>
        <p:blipFill>
          <a:blip r:embed="rId6">
            <a:alphaModFix/>
          </a:blip>
          <a:stretch>
            <a:fillRect/>
          </a:stretch>
        </p:blipFill>
        <p:spPr>
          <a:xfrm>
            <a:off x="6474174" y="-236800"/>
            <a:ext cx="3086603" cy="5143501"/>
          </a:xfrm>
          <a:prstGeom prst="rect">
            <a:avLst/>
          </a:prstGeom>
          <a:noFill/>
          <a:ln>
            <a:noFill/>
          </a:ln>
        </p:spPr>
      </p:pic>
      <p:pic>
        <p:nvPicPr>
          <p:cNvPr id="65" name="Google Shape;65;p14"/>
          <p:cNvPicPr preferRelativeResize="0"/>
          <p:nvPr/>
        </p:nvPicPr>
        <p:blipFill>
          <a:blip r:embed="rId7">
            <a:alphaModFix/>
          </a:blip>
          <a:stretch>
            <a:fillRect/>
          </a:stretch>
        </p:blipFill>
        <p:spPr>
          <a:xfrm>
            <a:off x="7011400" y="3536899"/>
            <a:ext cx="537400" cy="617226"/>
          </a:xfrm>
          <a:prstGeom prst="rect">
            <a:avLst/>
          </a:prstGeom>
          <a:noFill/>
          <a:ln>
            <a:noFill/>
          </a:ln>
        </p:spPr>
      </p:pic>
      <p:sp>
        <p:nvSpPr>
          <p:cNvPr id="66" name="Google Shape;66;p14"/>
          <p:cNvSpPr txBox="1"/>
          <p:nvPr/>
        </p:nvSpPr>
        <p:spPr>
          <a:xfrm>
            <a:off x="6646825" y="279200"/>
            <a:ext cx="618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7" name="Google Shape;67;p14"/>
          <p:cNvPicPr preferRelativeResize="0"/>
          <p:nvPr/>
        </p:nvPicPr>
        <p:blipFill>
          <a:blip r:embed="rId8">
            <a:alphaModFix/>
          </a:blip>
          <a:stretch>
            <a:fillRect/>
          </a:stretch>
        </p:blipFill>
        <p:spPr>
          <a:xfrm rot="-617971">
            <a:off x="805957" y="4244384"/>
            <a:ext cx="381064" cy="400200"/>
          </a:xfrm>
          <a:prstGeom prst="rect">
            <a:avLst/>
          </a:prstGeom>
          <a:noFill/>
          <a:ln>
            <a:noFill/>
          </a:ln>
        </p:spPr>
      </p:pic>
      <p:pic>
        <p:nvPicPr>
          <p:cNvPr id="68" name="Google Shape;68;p14"/>
          <p:cNvPicPr preferRelativeResize="0"/>
          <p:nvPr/>
        </p:nvPicPr>
        <p:blipFill>
          <a:blip r:embed="rId9">
            <a:alphaModFix/>
          </a:blip>
          <a:stretch>
            <a:fillRect/>
          </a:stretch>
        </p:blipFill>
        <p:spPr>
          <a:xfrm>
            <a:off x="3606372" y="4017252"/>
            <a:ext cx="1768540" cy="8894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p:nvPr/>
        </p:nvSpPr>
        <p:spPr>
          <a:xfrm>
            <a:off x="1032947" y="797241"/>
            <a:ext cx="6637327" cy="12233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5000" b="1" dirty="0">
                <a:solidFill>
                  <a:srgbClr val="980000"/>
                </a:solidFill>
                <a:highlight>
                  <a:srgbClr val="FFFFFF"/>
                </a:highlight>
                <a:latin typeface="Montserrat"/>
                <a:ea typeface="Montserrat"/>
                <a:cs typeface="Montserrat"/>
                <a:sym typeface="Montserrat"/>
              </a:rPr>
              <a:t>Q &amp; A</a:t>
            </a:r>
            <a:endParaRPr sz="5000" b="1" dirty="0">
              <a:solidFill>
                <a:srgbClr val="980000"/>
              </a:solidFill>
              <a:latin typeface="Montserrat"/>
              <a:ea typeface="Montserrat"/>
              <a:cs typeface="Montserrat"/>
              <a:sym typeface="Montserrat"/>
            </a:endParaRPr>
          </a:p>
        </p:txBody>
      </p:sp>
      <p:pic>
        <p:nvPicPr>
          <p:cNvPr id="126" name="Google Shape;126;p21"/>
          <p:cNvPicPr preferRelativeResize="0"/>
          <p:nvPr/>
        </p:nvPicPr>
        <p:blipFill>
          <a:blip r:embed="rId3">
            <a:alphaModFix/>
          </a:blip>
          <a:stretch>
            <a:fillRect/>
          </a:stretch>
        </p:blipFill>
        <p:spPr>
          <a:xfrm>
            <a:off x="310611" y="1734322"/>
            <a:ext cx="5860500" cy="3310825"/>
          </a:xfrm>
          <a:prstGeom prst="rect">
            <a:avLst/>
          </a:prstGeom>
          <a:noFill/>
          <a:ln>
            <a:noFill/>
          </a:ln>
        </p:spPr>
      </p:pic>
      <p:pic>
        <p:nvPicPr>
          <p:cNvPr id="127" name="Google Shape;127;p21"/>
          <p:cNvPicPr preferRelativeResize="0"/>
          <p:nvPr/>
        </p:nvPicPr>
        <p:blipFill>
          <a:blip r:embed="rId4">
            <a:alphaModFix/>
          </a:blip>
          <a:stretch>
            <a:fillRect/>
          </a:stretch>
        </p:blipFill>
        <p:spPr>
          <a:xfrm>
            <a:off x="6620798" y="-56826"/>
            <a:ext cx="2378289" cy="5143501"/>
          </a:xfrm>
          <a:prstGeom prst="rect">
            <a:avLst/>
          </a:prstGeom>
          <a:noFill/>
          <a:ln>
            <a:noFill/>
          </a:ln>
        </p:spPr>
      </p:pic>
      <p:pic>
        <p:nvPicPr>
          <p:cNvPr id="128" name="Google Shape;128;p21"/>
          <p:cNvPicPr preferRelativeResize="0"/>
          <p:nvPr/>
        </p:nvPicPr>
        <p:blipFill>
          <a:blip r:embed="rId5">
            <a:alphaModFix/>
          </a:blip>
          <a:stretch>
            <a:fillRect/>
          </a:stretch>
        </p:blipFill>
        <p:spPr>
          <a:xfrm>
            <a:off x="7588976" y="1042695"/>
            <a:ext cx="1160876" cy="862451"/>
          </a:xfrm>
          <a:prstGeom prst="rect">
            <a:avLst/>
          </a:prstGeom>
          <a:noFill/>
          <a:ln>
            <a:noFill/>
          </a:ln>
        </p:spPr>
      </p:pic>
      <p:pic>
        <p:nvPicPr>
          <p:cNvPr id="129" name="Google Shape;129;p21"/>
          <p:cNvPicPr preferRelativeResize="0"/>
          <p:nvPr/>
        </p:nvPicPr>
        <p:blipFill>
          <a:blip r:embed="rId6">
            <a:alphaModFix/>
          </a:blip>
          <a:stretch>
            <a:fillRect/>
          </a:stretch>
        </p:blipFill>
        <p:spPr>
          <a:xfrm>
            <a:off x="8231500" y="668775"/>
            <a:ext cx="1217274" cy="4128075"/>
          </a:xfrm>
          <a:prstGeom prst="rect">
            <a:avLst/>
          </a:prstGeom>
          <a:noFill/>
          <a:ln>
            <a:noFill/>
          </a:ln>
        </p:spPr>
      </p:pic>
      <p:pic>
        <p:nvPicPr>
          <p:cNvPr id="130" name="Google Shape;130;p21"/>
          <p:cNvPicPr preferRelativeResize="0"/>
          <p:nvPr/>
        </p:nvPicPr>
        <p:blipFill>
          <a:blip r:embed="rId7">
            <a:alphaModFix/>
          </a:blip>
          <a:stretch>
            <a:fillRect/>
          </a:stretch>
        </p:blipFill>
        <p:spPr>
          <a:xfrm>
            <a:off x="817050" y="1989924"/>
            <a:ext cx="733925" cy="245551"/>
          </a:xfrm>
          <a:prstGeom prst="rect">
            <a:avLst/>
          </a:prstGeom>
          <a:noFill/>
          <a:ln>
            <a:noFill/>
          </a:ln>
        </p:spPr>
      </p:pic>
      <p:pic>
        <p:nvPicPr>
          <p:cNvPr id="131" name="Google Shape;131;p21"/>
          <p:cNvPicPr preferRelativeResize="0"/>
          <p:nvPr/>
        </p:nvPicPr>
        <p:blipFill>
          <a:blip r:embed="rId8">
            <a:alphaModFix/>
          </a:blip>
          <a:stretch>
            <a:fillRect/>
          </a:stretch>
        </p:blipFill>
        <p:spPr>
          <a:xfrm>
            <a:off x="7714700" y="4457138"/>
            <a:ext cx="1514552" cy="582750"/>
          </a:xfrm>
          <a:prstGeom prst="rect">
            <a:avLst/>
          </a:prstGeom>
          <a:noFill/>
          <a:ln>
            <a:noFill/>
          </a:ln>
        </p:spPr>
      </p:pic>
      <p:pic>
        <p:nvPicPr>
          <p:cNvPr id="132" name="Google Shape;132;p21"/>
          <p:cNvPicPr preferRelativeResize="0"/>
          <p:nvPr/>
        </p:nvPicPr>
        <p:blipFill>
          <a:blip r:embed="rId9">
            <a:alphaModFix/>
          </a:blip>
          <a:stretch>
            <a:fillRect/>
          </a:stretch>
        </p:blipFill>
        <p:spPr>
          <a:xfrm>
            <a:off x="5555725" y="4603599"/>
            <a:ext cx="733926" cy="483076"/>
          </a:xfrm>
          <a:prstGeom prst="rect">
            <a:avLst/>
          </a:prstGeom>
          <a:noFill/>
          <a:ln>
            <a:noFill/>
          </a:ln>
        </p:spPr>
      </p:pic>
    </p:spTree>
    <p:extLst>
      <p:ext uri="{BB962C8B-B14F-4D97-AF65-F5344CB8AC3E}">
        <p14:creationId xmlns:p14="http://schemas.microsoft.com/office/powerpoint/2010/main" val="59555919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mph" presetSubtype="0" fill="hold" grpId="0" nodeType="clickEffect">
                                  <p:stCondLst>
                                    <p:cond delay="0"/>
                                  </p:stCondLst>
                                  <p:childTnLst>
                                    <p:animClr clrSpc="hsl" dir="cw">
                                      <p:cBhvr override="childStyle">
                                        <p:cTn id="6" dur="500" fill="hold"/>
                                        <p:tgtEl>
                                          <p:spTgt spid="125"/>
                                        </p:tgtEl>
                                        <p:attrNameLst>
                                          <p:attrName>style.color</p:attrName>
                                        </p:attrNameLst>
                                      </p:cBhvr>
                                      <p:by>
                                        <p:hsl h="10842353" s="0" l="0"/>
                                      </p:by>
                                    </p:animClr>
                                    <p:animClr clrSpc="hsl" dir="cw">
                                      <p:cBhvr>
                                        <p:cTn id="7" dur="500" fill="hold"/>
                                        <p:tgtEl>
                                          <p:spTgt spid="125"/>
                                        </p:tgtEl>
                                        <p:attrNameLst>
                                          <p:attrName>fillcolor</p:attrName>
                                        </p:attrNameLst>
                                      </p:cBhvr>
                                      <p:by>
                                        <p:hsl h="10842353" s="0" l="0"/>
                                      </p:by>
                                    </p:animClr>
                                    <p:animClr clrSpc="hsl" dir="cw">
                                      <p:cBhvr>
                                        <p:cTn id="8" dur="500" fill="hold"/>
                                        <p:tgtEl>
                                          <p:spTgt spid="125"/>
                                        </p:tgtEl>
                                        <p:attrNameLst>
                                          <p:attrName>stroke.color</p:attrName>
                                        </p:attrNameLst>
                                      </p:cBhvr>
                                      <p:by>
                                        <p:hsl h="10842353" s="0" l="0"/>
                                      </p:by>
                                    </p:animClr>
                                    <p:set>
                                      <p:cBhvr>
                                        <p:cTn id="9" dur="500" fill="hold"/>
                                        <p:tgtEl>
                                          <p:spTgt spid="1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ctrTitle"/>
          </p:nvPr>
        </p:nvSpPr>
        <p:spPr>
          <a:xfrm>
            <a:off x="-281940" y="222803"/>
            <a:ext cx="9425940" cy="3219925"/>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 sz="3150" dirty="0">
                <a:solidFill>
                  <a:srgbClr val="980000"/>
                </a:solidFill>
                <a:highlight>
                  <a:schemeClr val="lt1"/>
                </a:highlight>
                <a:latin typeface="Montserrat"/>
                <a:ea typeface="Montserrat"/>
                <a:cs typeface="Montserrat"/>
                <a:sym typeface="Montserrat"/>
              </a:rPr>
              <a:t>Appendix</a:t>
            </a:r>
            <a:endParaRPr sz="3150" dirty="0">
              <a:solidFill>
                <a:srgbClr val="980000"/>
              </a:solidFill>
              <a:highlight>
                <a:schemeClr val="lt1"/>
              </a:highlight>
              <a:latin typeface="Montserrat"/>
              <a:ea typeface="Montserrat"/>
              <a:cs typeface="Montserrat"/>
              <a:sym typeface="Montserrat"/>
            </a:endParaRPr>
          </a:p>
          <a:p>
            <a:pPr marL="457200" lvl="0" indent="0" algn="l" rtl="0">
              <a:lnSpc>
                <a:spcPct val="115000"/>
              </a:lnSpc>
              <a:spcBef>
                <a:spcPts val="1200"/>
              </a:spcBef>
              <a:spcAft>
                <a:spcPts val="1200"/>
              </a:spcAft>
              <a:buNone/>
            </a:pPr>
            <a:endParaRPr sz="2688" dirty="0">
              <a:solidFill>
                <a:srgbClr val="24292F"/>
              </a:solidFill>
              <a:highlight>
                <a:schemeClr val="lt1"/>
              </a:highlight>
              <a:latin typeface="Covered By Your Grace"/>
              <a:ea typeface="Covered By Your Grace"/>
              <a:cs typeface="Covered By Your Grace"/>
              <a:sym typeface="Covered By Your Grace"/>
            </a:endParaRPr>
          </a:p>
        </p:txBody>
      </p:sp>
    </p:spTree>
    <p:extLst>
      <p:ext uri="{BB962C8B-B14F-4D97-AF65-F5344CB8AC3E}">
        <p14:creationId xmlns:p14="http://schemas.microsoft.com/office/powerpoint/2010/main" val="3057712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ctrTitle"/>
          </p:nvPr>
        </p:nvSpPr>
        <p:spPr>
          <a:xfrm>
            <a:off x="1483723" y="3665401"/>
            <a:ext cx="6340839" cy="1128720"/>
          </a:xfrm>
          <a:prstGeom prst="rect">
            <a:avLst/>
          </a:prstGeom>
        </p:spPr>
        <p:txBody>
          <a:bodyPr spcFirstLastPara="1" wrap="square" lIns="91425" tIns="91425" rIns="91425" bIns="91425" anchor="b" anchorCtr="0">
            <a:normAutofit fontScale="90000"/>
          </a:bodyPr>
          <a:lstStyle/>
          <a:p>
            <a:pPr marL="0" lvl="0" indent="0" rtl="0">
              <a:lnSpc>
                <a:spcPct val="115000"/>
              </a:lnSpc>
              <a:spcBef>
                <a:spcPts val="1200"/>
              </a:spcBef>
              <a:spcAft>
                <a:spcPts val="0"/>
              </a:spcAft>
              <a:buNone/>
            </a:pPr>
            <a:r>
              <a:rPr lang="en-US" sz="2633" dirty="0">
                <a:solidFill>
                  <a:srgbClr val="980000"/>
                </a:solidFill>
                <a:highlight>
                  <a:schemeClr val="lt1"/>
                </a:highlight>
                <a:latin typeface="Montserrat"/>
                <a:ea typeface="Montserrat"/>
                <a:cs typeface="Montserrat"/>
                <a:sym typeface="Montserrat"/>
              </a:rPr>
              <a:t>High Temperature Model</a:t>
            </a:r>
            <a:br>
              <a:rPr lang="en-US" sz="2633" dirty="0">
                <a:solidFill>
                  <a:srgbClr val="980000"/>
                </a:solidFill>
                <a:highlight>
                  <a:schemeClr val="lt1"/>
                </a:highlight>
                <a:latin typeface="Montserrat"/>
                <a:ea typeface="Montserrat"/>
                <a:cs typeface="Montserrat"/>
                <a:sym typeface="Montserrat"/>
              </a:rPr>
            </a:br>
            <a:br>
              <a:rPr lang="en-US" sz="2633" dirty="0">
                <a:solidFill>
                  <a:srgbClr val="980000"/>
                </a:solidFill>
                <a:highlight>
                  <a:schemeClr val="lt1"/>
                </a:highlight>
                <a:latin typeface="Montserrat"/>
                <a:ea typeface="Montserrat"/>
                <a:cs typeface="Montserrat"/>
                <a:sym typeface="Montserrat"/>
              </a:rPr>
            </a:br>
            <a:endParaRPr lang="en-US" sz="2633" dirty="0">
              <a:solidFill>
                <a:srgbClr val="980000"/>
              </a:solidFill>
              <a:highlight>
                <a:schemeClr val="lt1"/>
              </a:highlight>
              <a:latin typeface="Montserrat"/>
              <a:ea typeface="Montserrat"/>
              <a:cs typeface="Montserrat"/>
              <a:sym typeface="Montserrat"/>
            </a:endParaRPr>
          </a:p>
          <a:p>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endParaRPr sz="1300" dirty="0">
              <a:latin typeface="+mn-lt"/>
              <a:ea typeface="Montserrat"/>
              <a:cs typeface="Montserrat"/>
              <a:sym typeface="Montserrat"/>
            </a:endParaRPr>
          </a:p>
        </p:txBody>
      </p:sp>
      <p:pic>
        <p:nvPicPr>
          <p:cNvPr id="2050" name="Picture 2" descr="high_temp_model_results">
            <a:extLst>
              <a:ext uri="{FF2B5EF4-FFF2-40B4-BE49-F238E27FC236}">
                <a16:creationId xmlns:a16="http://schemas.microsoft.com/office/drawing/2014/main" id="{482D578A-2B52-4091-9C2C-27953BDC0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7263" y="900786"/>
            <a:ext cx="3814576" cy="38051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rmometer clipart transparent - Clipart World">
            <a:extLst>
              <a:ext uri="{FF2B5EF4-FFF2-40B4-BE49-F238E27FC236}">
                <a16:creationId xmlns:a16="http://schemas.microsoft.com/office/drawing/2014/main" id="{C38EF095-4405-415C-A904-40B1A776B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92" y="1478099"/>
            <a:ext cx="2291461" cy="282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856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ctrTitle"/>
          </p:nvPr>
        </p:nvSpPr>
        <p:spPr>
          <a:xfrm>
            <a:off x="1401580" y="3565446"/>
            <a:ext cx="6340839" cy="1128720"/>
          </a:xfrm>
          <a:prstGeom prst="rect">
            <a:avLst/>
          </a:prstGeom>
        </p:spPr>
        <p:txBody>
          <a:bodyPr spcFirstLastPara="1" wrap="square" lIns="91425" tIns="91425" rIns="91425" bIns="91425" anchor="b" anchorCtr="0">
            <a:normAutofit fontScale="90000"/>
          </a:bodyPr>
          <a:lstStyle/>
          <a:p>
            <a:pPr marL="0" lvl="0" indent="0" rtl="0">
              <a:lnSpc>
                <a:spcPct val="115000"/>
              </a:lnSpc>
              <a:spcBef>
                <a:spcPts val="1200"/>
              </a:spcBef>
              <a:spcAft>
                <a:spcPts val="0"/>
              </a:spcAft>
              <a:buNone/>
            </a:pPr>
            <a:r>
              <a:rPr lang="en-US" sz="2633" dirty="0">
                <a:solidFill>
                  <a:srgbClr val="980000"/>
                </a:solidFill>
                <a:highlight>
                  <a:schemeClr val="lt1"/>
                </a:highlight>
                <a:latin typeface="Montserrat"/>
                <a:ea typeface="Montserrat"/>
                <a:cs typeface="Montserrat"/>
                <a:sym typeface="Montserrat"/>
              </a:rPr>
              <a:t>Precipitation Model Results</a:t>
            </a:r>
            <a:br>
              <a:rPr lang="en-US" sz="2633" dirty="0">
                <a:solidFill>
                  <a:srgbClr val="980000"/>
                </a:solidFill>
                <a:highlight>
                  <a:schemeClr val="lt1"/>
                </a:highlight>
                <a:latin typeface="Montserrat"/>
                <a:ea typeface="Montserrat"/>
                <a:cs typeface="Montserrat"/>
                <a:sym typeface="Montserrat"/>
              </a:rPr>
            </a:br>
            <a:br>
              <a:rPr lang="en-US" sz="2633" dirty="0">
                <a:solidFill>
                  <a:srgbClr val="980000"/>
                </a:solidFill>
                <a:highlight>
                  <a:schemeClr val="lt1"/>
                </a:highlight>
                <a:latin typeface="Montserrat"/>
                <a:ea typeface="Montserrat"/>
                <a:cs typeface="Montserrat"/>
                <a:sym typeface="Montserrat"/>
              </a:rPr>
            </a:br>
            <a:endParaRPr lang="en-US" sz="2633" dirty="0">
              <a:solidFill>
                <a:srgbClr val="980000"/>
              </a:solidFill>
              <a:highlight>
                <a:schemeClr val="lt1"/>
              </a:highlight>
              <a:latin typeface="Montserrat"/>
              <a:ea typeface="Montserrat"/>
              <a:cs typeface="Montserrat"/>
              <a:sym typeface="Montserrat"/>
            </a:endParaRPr>
          </a:p>
          <a:p>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endParaRPr sz="1300" dirty="0">
              <a:latin typeface="+mn-lt"/>
              <a:ea typeface="Montserrat"/>
              <a:cs typeface="Montserrat"/>
              <a:sym typeface="Montserrat"/>
            </a:endParaRPr>
          </a:p>
        </p:txBody>
      </p:sp>
      <p:pic>
        <p:nvPicPr>
          <p:cNvPr id="3074" name="Picture 2" descr="precip_model_results">
            <a:extLst>
              <a:ext uri="{FF2B5EF4-FFF2-40B4-BE49-F238E27FC236}">
                <a16:creationId xmlns:a16="http://schemas.microsoft.com/office/drawing/2014/main" id="{AA458CF1-DA3F-42DB-8044-D2DEF0F97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81" y="863273"/>
            <a:ext cx="4217595" cy="41321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D886CD9-F83D-46C6-B5C3-0A3354D69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267844">
            <a:off x="6696082" y="2478207"/>
            <a:ext cx="2524809" cy="217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088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ctrTitle"/>
          </p:nvPr>
        </p:nvSpPr>
        <p:spPr>
          <a:xfrm>
            <a:off x="1483723" y="3665401"/>
            <a:ext cx="6340839" cy="1128720"/>
          </a:xfrm>
          <a:prstGeom prst="rect">
            <a:avLst/>
          </a:prstGeom>
        </p:spPr>
        <p:txBody>
          <a:bodyPr spcFirstLastPara="1" wrap="square" lIns="91425" tIns="91425" rIns="91425" bIns="91425" anchor="b" anchorCtr="0">
            <a:normAutofit fontScale="90000"/>
          </a:bodyPr>
          <a:lstStyle/>
          <a:p>
            <a:pPr marL="0" lvl="0" indent="0" rtl="0">
              <a:lnSpc>
                <a:spcPct val="115000"/>
              </a:lnSpc>
              <a:spcBef>
                <a:spcPts val="1200"/>
              </a:spcBef>
              <a:spcAft>
                <a:spcPts val="0"/>
              </a:spcAft>
              <a:buNone/>
            </a:pPr>
            <a:r>
              <a:rPr lang="en-US" sz="2633" dirty="0">
                <a:solidFill>
                  <a:srgbClr val="980000"/>
                </a:solidFill>
                <a:highlight>
                  <a:schemeClr val="lt1"/>
                </a:highlight>
                <a:latin typeface="Montserrat"/>
                <a:ea typeface="Montserrat"/>
                <a:cs typeface="Montserrat"/>
                <a:sym typeface="Montserrat"/>
              </a:rPr>
              <a:t>NYC Snowfall Model Results</a:t>
            </a:r>
            <a:br>
              <a:rPr lang="en-US" sz="2633" dirty="0">
                <a:solidFill>
                  <a:srgbClr val="980000"/>
                </a:solidFill>
                <a:highlight>
                  <a:schemeClr val="lt1"/>
                </a:highlight>
                <a:latin typeface="Montserrat"/>
                <a:ea typeface="Montserrat"/>
                <a:cs typeface="Montserrat"/>
                <a:sym typeface="Montserrat"/>
              </a:rPr>
            </a:br>
            <a:br>
              <a:rPr lang="en-US" sz="2633" dirty="0">
                <a:solidFill>
                  <a:srgbClr val="980000"/>
                </a:solidFill>
                <a:highlight>
                  <a:schemeClr val="lt1"/>
                </a:highlight>
                <a:latin typeface="Montserrat"/>
                <a:ea typeface="Montserrat"/>
                <a:cs typeface="Montserrat"/>
                <a:sym typeface="Montserrat"/>
              </a:rPr>
            </a:br>
            <a:endParaRPr lang="en-US" sz="2633" dirty="0">
              <a:solidFill>
                <a:srgbClr val="980000"/>
              </a:solidFill>
              <a:highlight>
                <a:schemeClr val="lt1"/>
              </a:highlight>
              <a:latin typeface="Montserrat"/>
              <a:ea typeface="Montserrat"/>
              <a:cs typeface="Montserrat"/>
              <a:sym typeface="Montserrat"/>
            </a:endParaRPr>
          </a:p>
          <a:p>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endParaRPr sz="1300" dirty="0">
              <a:latin typeface="+mn-lt"/>
              <a:ea typeface="Montserrat"/>
              <a:cs typeface="Montserrat"/>
              <a:sym typeface="Montserrat"/>
            </a:endParaRPr>
          </a:p>
        </p:txBody>
      </p:sp>
      <p:pic>
        <p:nvPicPr>
          <p:cNvPr id="4098" name="Picture 2" descr="snowfall_model_results">
            <a:extLst>
              <a:ext uri="{FF2B5EF4-FFF2-40B4-BE49-F238E27FC236}">
                <a16:creationId xmlns:a16="http://schemas.microsoft.com/office/drawing/2014/main" id="{E88D4852-CC06-4430-A3D9-B43B5399B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308" y="1129308"/>
            <a:ext cx="7163610" cy="36330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now clipart free images 2 - Cliparting.com">
            <a:extLst>
              <a:ext uri="{FF2B5EF4-FFF2-40B4-BE49-F238E27FC236}">
                <a16:creationId xmlns:a16="http://schemas.microsoft.com/office/drawing/2014/main" id="{46996A92-5057-4B46-996E-79EBAFA661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849" y="172744"/>
            <a:ext cx="870497" cy="870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4852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ctrTitle"/>
          </p:nvPr>
        </p:nvSpPr>
        <p:spPr>
          <a:xfrm>
            <a:off x="2109365" y="4115963"/>
            <a:ext cx="5311485" cy="741093"/>
          </a:xfrm>
          <a:prstGeom prst="rect">
            <a:avLst/>
          </a:prstGeom>
        </p:spPr>
        <p:txBody>
          <a:bodyPr spcFirstLastPara="1" wrap="square" lIns="91425" tIns="91425" rIns="91425" bIns="91425" anchor="b" anchorCtr="0">
            <a:normAutofit fontScale="90000"/>
          </a:bodyPr>
          <a:lstStyle/>
          <a:p>
            <a:pPr marL="0" lvl="0" indent="0" rtl="0">
              <a:lnSpc>
                <a:spcPct val="115000"/>
              </a:lnSpc>
              <a:spcBef>
                <a:spcPts val="1200"/>
              </a:spcBef>
              <a:spcAft>
                <a:spcPts val="0"/>
              </a:spcAft>
              <a:buNone/>
            </a:pPr>
            <a:r>
              <a:rPr lang="en-US" sz="2633" dirty="0">
                <a:solidFill>
                  <a:srgbClr val="980000"/>
                </a:solidFill>
                <a:highlight>
                  <a:schemeClr val="lt1"/>
                </a:highlight>
                <a:latin typeface="Montserrat"/>
                <a:ea typeface="Montserrat"/>
                <a:cs typeface="Montserrat"/>
                <a:sym typeface="Montserrat"/>
              </a:rPr>
              <a:t>London Sunshine Model Results</a:t>
            </a:r>
            <a:br>
              <a:rPr lang="en-US" sz="2633" dirty="0">
                <a:solidFill>
                  <a:srgbClr val="980000"/>
                </a:solidFill>
                <a:highlight>
                  <a:schemeClr val="lt1"/>
                </a:highlight>
                <a:latin typeface="Montserrat"/>
                <a:ea typeface="Montserrat"/>
                <a:cs typeface="Montserrat"/>
                <a:sym typeface="Montserrat"/>
              </a:rPr>
            </a:br>
            <a:br>
              <a:rPr lang="en-US" sz="2633" dirty="0">
                <a:solidFill>
                  <a:srgbClr val="980000"/>
                </a:solidFill>
                <a:highlight>
                  <a:schemeClr val="lt1"/>
                </a:highlight>
                <a:latin typeface="Montserrat"/>
                <a:ea typeface="Montserrat"/>
                <a:cs typeface="Montserrat"/>
                <a:sym typeface="Montserrat"/>
              </a:rPr>
            </a:br>
            <a:endParaRPr lang="en-US" sz="2633" dirty="0">
              <a:solidFill>
                <a:srgbClr val="980000"/>
              </a:solidFill>
              <a:highlight>
                <a:schemeClr val="lt1"/>
              </a:highlight>
              <a:latin typeface="Montserrat"/>
              <a:ea typeface="Montserrat"/>
              <a:cs typeface="Montserrat"/>
              <a:sym typeface="Montserrat"/>
            </a:endParaRPr>
          </a:p>
          <a:p>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br>
              <a:rPr lang="en-US" b="0" i="0" dirty="0">
                <a:solidFill>
                  <a:srgbClr val="24292F"/>
                </a:solidFill>
                <a:effectLst/>
                <a:latin typeface="-apple-system"/>
              </a:rPr>
            </a:br>
            <a:endParaRPr sz="1300" dirty="0">
              <a:latin typeface="+mn-lt"/>
              <a:ea typeface="Montserrat"/>
              <a:cs typeface="Montserrat"/>
              <a:sym typeface="Montserrat"/>
            </a:endParaRPr>
          </a:p>
        </p:txBody>
      </p:sp>
      <p:pic>
        <p:nvPicPr>
          <p:cNvPr id="5122" name="Picture 2" descr="sunshine_model_results">
            <a:extLst>
              <a:ext uri="{FF2B5EF4-FFF2-40B4-BE49-F238E27FC236}">
                <a16:creationId xmlns:a16="http://schemas.microsoft.com/office/drawing/2014/main" id="{0D9C40D5-6E98-44A1-95F3-0578A509E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873" y="1158835"/>
            <a:ext cx="7426857" cy="360421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ree Sunshine Cliparts, Download Free Sunshine Cliparts png images, Free  ClipArts on Clipart Library">
            <a:extLst>
              <a:ext uri="{FF2B5EF4-FFF2-40B4-BE49-F238E27FC236}">
                <a16:creationId xmlns:a16="http://schemas.microsoft.com/office/drawing/2014/main" id="{F2957A8E-0C32-491F-BAD5-FB86658A7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158" y="122352"/>
            <a:ext cx="959113" cy="96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33842"/>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9"/>
          <p:cNvSpPr txBox="1">
            <a:spLocks noGrp="1"/>
          </p:cNvSpPr>
          <p:nvPr>
            <p:ph type="ctrTitle"/>
          </p:nvPr>
        </p:nvSpPr>
        <p:spPr>
          <a:xfrm>
            <a:off x="578197" y="1534623"/>
            <a:ext cx="8496900" cy="14109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15000"/>
              </a:lnSpc>
              <a:spcBef>
                <a:spcPts val="1200"/>
              </a:spcBef>
              <a:spcAft>
                <a:spcPts val="0"/>
              </a:spcAft>
              <a:buSzPct val="219437"/>
              <a:buNone/>
            </a:pPr>
            <a:r>
              <a:rPr lang="en" sz="2633">
                <a:solidFill>
                  <a:srgbClr val="980000"/>
                </a:solidFill>
                <a:highlight>
                  <a:schemeClr val="lt1"/>
                </a:highlight>
                <a:latin typeface="Montserrat"/>
                <a:ea typeface="Montserrat"/>
                <a:cs typeface="Montserrat"/>
                <a:sym typeface="Montserrat"/>
              </a:rPr>
              <a:t>High Temperature Model with R-squared</a:t>
            </a:r>
            <a:endParaRPr sz="2633">
              <a:solidFill>
                <a:srgbClr val="980000"/>
              </a:solidFill>
              <a:highlight>
                <a:schemeClr val="lt1"/>
              </a:highlight>
              <a:latin typeface="Montserrat"/>
              <a:ea typeface="Montserrat"/>
              <a:cs typeface="Montserrat"/>
              <a:sym typeface="Montserrat"/>
            </a:endParaRPr>
          </a:p>
          <a:p>
            <a:pPr marL="0" lvl="0" indent="0" algn="ctr" rtl="0">
              <a:lnSpc>
                <a:spcPct val="115000"/>
              </a:lnSpc>
              <a:spcBef>
                <a:spcPts val="1200"/>
              </a:spcBef>
              <a:spcAft>
                <a:spcPts val="0"/>
              </a:spcAft>
              <a:buSzPts val="5200"/>
              <a:buNone/>
            </a:pPr>
            <a:r>
              <a:rPr lang="en" sz="977">
                <a:solidFill>
                  <a:srgbClr val="24292F"/>
                </a:solidFill>
                <a:highlight>
                  <a:srgbClr val="FFFFFF"/>
                </a:highlight>
              </a:rPr>
              <a:t>Because we did not use a random_state value in earlier stages of our models, the outputs from these models differ and cannot be compared directly to the results above. Next time, we would use a random_state value throughout to increase consistency and reduce pain points.</a:t>
            </a:r>
            <a:br>
              <a:rPr lang="en" sz="2633">
                <a:solidFill>
                  <a:srgbClr val="980000"/>
                </a:solidFill>
                <a:highlight>
                  <a:schemeClr val="lt1"/>
                </a:highlight>
                <a:latin typeface="Montserrat"/>
                <a:ea typeface="Montserrat"/>
                <a:cs typeface="Montserrat"/>
                <a:sym typeface="Montserrat"/>
              </a:rPr>
            </a:br>
            <a:endParaRPr sz="2633">
              <a:solidFill>
                <a:srgbClr val="980000"/>
              </a:solidFill>
              <a:highlight>
                <a:schemeClr val="lt1"/>
              </a:highlight>
              <a:latin typeface="Montserrat"/>
              <a:ea typeface="Montserrat"/>
              <a:cs typeface="Montserrat"/>
              <a:sym typeface="Montserrat"/>
            </a:endParaRPr>
          </a:p>
          <a:p>
            <a:pPr marL="0" lvl="0" indent="0" algn="l" rtl="0">
              <a:lnSpc>
                <a:spcPct val="100000"/>
              </a:lnSpc>
              <a:spcBef>
                <a:spcPts val="0"/>
              </a:spcBef>
              <a:spcAft>
                <a:spcPts val="0"/>
              </a:spcAft>
              <a:buSzPct val="111111"/>
              <a:buNone/>
            </a:pPr>
            <a:br>
              <a:rPr lang="en" b="0" i="0">
                <a:solidFill>
                  <a:srgbClr val="24292F"/>
                </a:solidFill>
                <a:latin typeface="Arial"/>
                <a:ea typeface="Arial"/>
                <a:cs typeface="Arial"/>
                <a:sym typeface="Arial"/>
              </a:rPr>
            </a:br>
            <a:endParaRPr>
              <a:latin typeface="Montserrat"/>
              <a:ea typeface="Montserrat"/>
              <a:cs typeface="Montserrat"/>
              <a:sym typeface="Montserrat"/>
            </a:endParaRPr>
          </a:p>
        </p:txBody>
      </p:sp>
      <p:pic>
        <p:nvPicPr>
          <p:cNvPr id="372" name="Google Shape;372;p59"/>
          <p:cNvPicPr preferRelativeResize="0"/>
          <p:nvPr/>
        </p:nvPicPr>
        <p:blipFill>
          <a:blip r:embed="rId3">
            <a:alphaModFix/>
          </a:blip>
          <a:stretch>
            <a:fillRect/>
          </a:stretch>
        </p:blipFill>
        <p:spPr>
          <a:xfrm>
            <a:off x="6851700" y="1534625"/>
            <a:ext cx="1999725" cy="2462150"/>
          </a:xfrm>
          <a:prstGeom prst="rect">
            <a:avLst/>
          </a:prstGeom>
          <a:noFill/>
          <a:ln>
            <a:noFill/>
          </a:ln>
        </p:spPr>
      </p:pic>
      <p:pic>
        <p:nvPicPr>
          <p:cNvPr id="373" name="Google Shape;373;p59"/>
          <p:cNvPicPr preferRelativeResize="0"/>
          <p:nvPr/>
        </p:nvPicPr>
        <p:blipFill>
          <a:blip r:embed="rId4">
            <a:alphaModFix/>
          </a:blip>
          <a:stretch>
            <a:fillRect/>
          </a:stretch>
        </p:blipFill>
        <p:spPr>
          <a:xfrm>
            <a:off x="2392375" y="1056250"/>
            <a:ext cx="4411425" cy="3993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0"/>
          <p:cNvSpPr txBox="1">
            <a:spLocks noGrp="1"/>
          </p:cNvSpPr>
          <p:nvPr>
            <p:ph type="ctrTitle"/>
          </p:nvPr>
        </p:nvSpPr>
        <p:spPr>
          <a:xfrm>
            <a:off x="537960" y="1534623"/>
            <a:ext cx="8496900" cy="14109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15000"/>
              </a:lnSpc>
              <a:spcBef>
                <a:spcPts val="1200"/>
              </a:spcBef>
              <a:spcAft>
                <a:spcPts val="0"/>
              </a:spcAft>
              <a:buSzPct val="219437"/>
              <a:buNone/>
            </a:pPr>
            <a:r>
              <a:rPr lang="en" sz="2633">
                <a:solidFill>
                  <a:srgbClr val="980000"/>
                </a:solidFill>
                <a:highlight>
                  <a:schemeClr val="lt1"/>
                </a:highlight>
                <a:latin typeface="Montserrat"/>
                <a:ea typeface="Montserrat"/>
                <a:cs typeface="Montserrat"/>
                <a:sym typeface="Montserrat"/>
              </a:rPr>
              <a:t>Precipitation Model with R-squared</a:t>
            </a:r>
            <a:endParaRPr sz="2633">
              <a:solidFill>
                <a:srgbClr val="980000"/>
              </a:solidFill>
              <a:highlight>
                <a:schemeClr val="lt1"/>
              </a:highlight>
              <a:latin typeface="Montserrat"/>
              <a:ea typeface="Montserrat"/>
              <a:cs typeface="Montserrat"/>
              <a:sym typeface="Montserrat"/>
            </a:endParaRPr>
          </a:p>
          <a:p>
            <a:pPr marL="0" lvl="0" indent="0" algn="ctr" rtl="0">
              <a:lnSpc>
                <a:spcPct val="115000"/>
              </a:lnSpc>
              <a:spcBef>
                <a:spcPts val="1200"/>
              </a:spcBef>
              <a:spcAft>
                <a:spcPts val="0"/>
              </a:spcAft>
              <a:buSzPts val="5200"/>
              <a:buNone/>
            </a:pPr>
            <a:r>
              <a:rPr lang="en" sz="977">
                <a:solidFill>
                  <a:srgbClr val="24292F"/>
                </a:solidFill>
                <a:highlight>
                  <a:srgbClr val="FFFFFF"/>
                </a:highlight>
              </a:rPr>
              <a:t>Because we did not use a random_state value in earlier stages of our models, the outputs from these models differ and cannot be compared directly to the results above. Next time, we would use a random_state value throughout to increase consistency and reduce pain points.</a:t>
            </a:r>
            <a:br>
              <a:rPr lang="en" sz="2633">
                <a:solidFill>
                  <a:srgbClr val="980000"/>
                </a:solidFill>
                <a:highlight>
                  <a:schemeClr val="lt1"/>
                </a:highlight>
                <a:latin typeface="Montserrat"/>
                <a:ea typeface="Montserrat"/>
                <a:cs typeface="Montserrat"/>
                <a:sym typeface="Montserrat"/>
              </a:rPr>
            </a:br>
            <a:endParaRPr sz="2633">
              <a:solidFill>
                <a:srgbClr val="980000"/>
              </a:solidFill>
              <a:highlight>
                <a:schemeClr val="lt1"/>
              </a:highlight>
              <a:latin typeface="Montserrat"/>
              <a:ea typeface="Montserrat"/>
              <a:cs typeface="Montserrat"/>
              <a:sym typeface="Montserrat"/>
            </a:endParaRPr>
          </a:p>
          <a:p>
            <a:pPr marL="0" lvl="0" indent="0" algn="l" rtl="0">
              <a:lnSpc>
                <a:spcPct val="100000"/>
              </a:lnSpc>
              <a:spcBef>
                <a:spcPts val="0"/>
              </a:spcBef>
              <a:spcAft>
                <a:spcPts val="0"/>
              </a:spcAft>
              <a:buSzPct val="111111"/>
              <a:buNone/>
            </a:pPr>
            <a:br>
              <a:rPr lang="en" b="0" i="0">
                <a:solidFill>
                  <a:srgbClr val="24292F"/>
                </a:solidFill>
                <a:latin typeface="Arial"/>
                <a:ea typeface="Arial"/>
                <a:cs typeface="Arial"/>
                <a:sym typeface="Arial"/>
              </a:rPr>
            </a:br>
            <a:endParaRPr>
              <a:latin typeface="Montserrat"/>
              <a:ea typeface="Montserrat"/>
              <a:cs typeface="Montserrat"/>
              <a:sym typeface="Montserrat"/>
            </a:endParaRPr>
          </a:p>
        </p:txBody>
      </p:sp>
      <p:pic>
        <p:nvPicPr>
          <p:cNvPr id="379" name="Google Shape;379;p60"/>
          <p:cNvPicPr preferRelativeResize="0"/>
          <p:nvPr/>
        </p:nvPicPr>
        <p:blipFill>
          <a:blip r:embed="rId3">
            <a:alphaModFix/>
          </a:blip>
          <a:stretch>
            <a:fillRect/>
          </a:stretch>
        </p:blipFill>
        <p:spPr>
          <a:xfrm rot="-1075459" flipH="1">
            <a:off x="24639" y="2673672"/>
            <a:ext cx="2153348" cy="2191655"/>
          </a:xfrm>
          <a:prstGeom prst="rect">
            <a:avLst/>
          </a:prstGeom>
          <a:noFill/>
          <a:ln>
            <a:noFill/>
          </a:ln>
        </p:spPr>
      </p:pic>
      <p:pic>
        <p:nvPicPr>
          <p:cNvPr id="380" name="Google Shape;380;p60"/>
          <p:cNvPicPr preferRelativeResize="0"/>
          <p:nvPr/>
        </p:nvPicPr>
        <p:blipFill>
          <a:blip r:embed="rId4">
            <a:alphaModFix/>
          </a:blip>
          <a:stretch>
            <a:fillRect/>
          </a:stretch>
        </p:blipFill>
        <p:spPr>
          <a:xfrm>
            <a:off x="2672737" y="1144215"/>
            <a:ext cx="4227325" cy="37100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1"/>
          <p:cNvSpPr txBox="1">
            <a:spLocks noGrp="1"/>
          </p:cNvSpPr>
          <p:nvPr>
            <p:ph type="ctrTitle"/>
          </p:nvPr>
        </p:nvSpPr>
        <p:spPr>
          <a:xfrm>
            <a:off x="532297" y="1683898"/>
            <a:ext cx="8496900" cy="14109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15000"/>
              </a:lnSpc>
              <a:spcBef>
                <a:spcPts val="1200"/>
              </a:spcBef>
              <a:spcAft>
                <a:spcPts val="0"/>
              </a:spcAft>
              <a:buSzPct val="219437"/>
              <a:buNone/>
            </a:pPr>
            <a:r>
              <a:rPr lang="en" sz="2633">
                <a:solidFill>
                  <a:srgbClr val="980000"/>
                </a:solidFill>
                <a:highlight>
                  <a:schemeClr val="lt1"/>
                </a:highlight>
                <a:latin typeface="Montserrat"/>
                <a:ea typeface="Montserrat"/>
                <a:cs typeface="Montserrat"/>
                <a:sym typeface="Montserrat"/>
              </a:rPr>
              <a:t>NYC Snowfall Model with R-squared</a:t>
            </a:r>
            <a:endParaRPr sz="2633">
              <a:solidFill>
                <a:srgbClr val="980000"/>
              </a:solidFill>
              <a:highlight>
                <a:schemeClr val="lt1"/>
              </a:highlight>
              <a:latin typeface="Montserrat"/>
              <a:ea typeface="Montserrat"/>
              <a:cs typeface="Montserrat"/>
              <a:sym typeface="Montserrat"/>
            </a:endParaRPr>
          </a:p>
          <a:p>
            <a:pPr marL="0" lvl="0" indent="0" algn="ctr" rtl="0">
              <a:lnSpc>
                <a:spcPct val="115000"/>
              </a:lnSpc>
              <a:spcBef>
                <a:spcPts val="1200"/>
              </a:spcBef>
              <a:spcAft>
                <a:spcPts val="0"/>
              </a:spcAft>
              <a:buSzPts val="5200"/>
              <a:buNone/>
            </a:pPr>
            <a:r>
              <a:rPr lang="en" sz="977">
                <a:solidFill>
                  <a:srgbClr val="24292F"/>
                </a:solidFill>
                <a:highlight>
                  <a:srgbClr val="FFFFFF"/>
                </a:highlight>
              </a:rPr>
              <a:t>Because we did not use a random_state value in earlier stages of our models, the outputs from these models differ and cannot be compared directly to the results above. Next time, we would use a random_state value throughout to increase consistency and reduce pain points.</a:t>
            </a:r>
            <a:br>
              <a:rPr lang="en" sz="2633">
                <a:solidFill>
                  <a:srgbClr val="980000"/>
                </a:solidFill>
                <a:highlight>
                  <a:schemeClr val="lt1"/>
                </a:highlight>
                <a:latin typeface="Montserrat"/>
                <a:ea typeface="Montserrat"/>
                <a:cs typeface="Montserrat"/>
                <a:sym typeface="Montserrat"/>
              </a:rPr>
            </a:br>
            <a:endParaRPr sz="2633">
              <a:solidFill>
                <a:srgbClr val="980000"/>
              </a:solidFill>
              <a:highlight>
                <a:schemeClr val="lt1"/>
              </a:highlight>
              <a:latin typeface="Montserrat"/>
              <a:ea typeface="Montserrat"/>
              <a:cs typeface="Montserrat"/>
              <a:sym typeface="Montserrat"/>
            </a:endParaRPr>
          </a:p>
          <a:p>
            <a:pPr marL="0" lvl="0" indent="0" algn="l" rtl="0">
              <a:lnSpc>
                <a:spcPct val="100000"/>
              </a:lnSpc>
              <a:spcBef>
                <a:spcPts val="0"/>
              </a:spcBef>
              <a:spcAft>
                <a:spcPts val="0"/>
              </a:spcAft>
              <a:buSzPct val="111111"/>
              <a:buNone/>
            </a:pPr>
            <a:br>
              <a:rPr lang="en" b="0" i="0">
                <a:solidFill>
                  <a:srgbClr val="24292F"/>
                </a:solidFill>
                <a:latin typeface="Arial"/>
                <a:ea typeface="Arial"/>
                <a:cs typeface="Arial"/>
                <a:sym typeface="Arial"/>
              </a:rPr>
            </a:br>
            <a:endParaRPr>
              <a:latin typeface="Montserrat"/>
              <a:ea typeface="Montserrat"/>
              <a:cs typeface="Montserrat"/>
              <a:sym typeface="Montserrat"/>
            </a:endParaRPr>
          </a:p>
        </p:txBody>
      </p:sp>
      <p:pic>
        <p:nvPicPr>
          <p:cNvPr id="386" name="Google Shape;386;p61"/>
          <p:cNvPicPr preferRelativeResize="0"/>
          <p:nvPr/>
        </p:nvPicPr>
        <p:blipFill>
          <a:blip r:embed="rId3">
            <a:alphaModFix/>
          </a:blip>
          <a:stretch>
            <a:fillRect/>
          </a:stretch>
        </p:blipFill>
        <p:spPr>
          <a:xfrm>
            <a:off x="715975" y="1304950"/>
            <a:ext cx="7805750" cy="3792584"/>
          </a:xfrm>
          <a:prstGeom prst="rect">
            <a:avLst/>
          </a:prstGeom>
          <a:noFill/>
          <a:ln>
            <a:noFill/>
          </a:ln>
        </p:spPr>
      </p:pic>
      <p:pic>
        <p:nvPicPr>
          <p:cNvPr id="387" name="Google Shape;387;p61"/>
          <p:cNvPicPr preferRelativeResize="0"/>
          <p:nvPr/>
        </p:nvPicPr>
        <p:blipFill>
          <a:blip r:embed="rId4">
            <a:alphaModFix/>
          </a:blip>
          <a:stretch>
            <a:fillRect/>
          </a:stretch>
        </p:blipFill>
        <p:spPr>
          <a:xfrm>
            <a:off x="7649575" y="0"/>
            <a:ext cx="803275" cy="812100"/>
          </a:xfrm>
          <a:prstGeom prst="rect">
            <a:avLst/>
          </a:prstGeom>
          <a:noFill/>
          <a:ln>
            <a:noFill/>
          </a:ln>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a:off x="589697" y="1683898"/>
            <a:ext cx="8496900" cy="14109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15000"/>
              </a:lnSpc>
              <a:spcBef>
                <a:spcPts val="1200"/>
              </a:spcBef>
              <a:spcAft>
                <a:spcPts val="0"/>
              </a:spcAft>
              <a:buSzPct val="219437"/>
              <a:buNone/>
            </a:pPr>
            <a:r>
              <a:rPr lang="en" sz="2633">
                <a:solidFill>
                  <a:srgbClr val="980000"/>
                </a:solidFill>
                <a:highlight>
                  <a:schemeClr val="lt1"/>
                </a:highlight>
                <a:latin typeface="Montserrat"/>
                <a:ea typeface="Montserrat"/>
                <a:cs typeface="Montserrat"/>
                <a:sym typeface="Montserrat"/>
              </a:rPr>
              <a:t>London Sunshine Model with R-squared</a:t>
            </a:r>
            <a:endParaRPr sz="2633">
              <a:solidFill>
                <a:srgbClr val="980000"/>
              </a:solidFill>
              <a:highlight>
                <a:schemeClr val="lt1"/>
              </a:highlight>
              <a:latin typeface="Montserrat"/>
              <a:ea typeface="Montserrat"/>
              <a:cs typeface="Montserrat"/>
              <a:sym typeface="Montserrat"/>
            </a:endParaRPr>
          </a:p>
          <a:p>
            <a:pPr marL="0" lvl="0" indent="0" algn="ctr" rtl="0">
              <a:lnSpc>
                <a:spcPct val="115000"/>
              </a:lnSpc>
              <a:spcBef>
                <a:spcPts val="1200"/>
              </a:spcBef>
              <a:spcAft>
                <a:spcPts val="0"/>
              </a:spcAft>
              <a:buSzPts val="5200"/>
              <a:buNone/>
            </a:pPr>
            <a:r>
              <a:rPr lang="en" sz="977">
                <a:solidFill>
                  <a:srgbClr val="24292F"/>
                </a:solidFill>
                <a:highlight>
                  <a:srgbClr val="FFFFFF"/>
                </a:highlight>
              </a:rPr>
              <a:t>Because we did not use a random_state value in earlier stages of our models, the outputs from these models differ and cannot be compared directly to the results above. Next time, we would use a random_state value throughout to increase consistency and reduce pain points.</a:t>
            </a:r>
            <a:br>
              <a:rPr lang="en" sz="2633">
                <a:solidFill>
                  <a:srgbClr val="980000"/>
                </a:solidFill>
                <a:highlight>
                  <a:schemeClr val="lt1"/>
                </a:highlight>
                <a:latin typeface="Montserrat"/>
                <a:ea typeface="Montserrat"/>
                <a:cs typeface="Montserrat"/>
                <a:sym typeface="Montserrat"/>
              </a:rPr>
            </a:br>
            <a:endParaRPr sz="2633">
              <a:solidFill>
                <a:srgbClr val="980000"/>
              </a:solidFill>
              <a:highlight>
                <a:schemeClr val="lt1"/>
              </a:highlight>
              <a:latin typeface="Montserrat"/>
              <a:ea typeface="Montserrat"/>
              <a:cs typeface="Montserrat"/>
              <a:sym typeface="Montserrat"/>
            </a:endParaRPr>
          </a:p>
          <a:p>
            <a:pPr marL="0" lvl="0" indent="0" algn="l" rtl="0">
              <a:lnSpc>
                <a:spcPct val="100000"/>
              </a:lnSpc>
              <a:spcBef>
                <a:spcPts val="0"/>
              </a:spcBef>
              <a:spcAft>
                <a:spcPts val="0"/>
              </a:spcAft>
              <a:buSzPct val="111111"/>
              <a:buNone/>
            </a:pPr>
            <a:br>
              <a:rPr lang="en" b="0" i="0">
                <a:solidFill>
                  <a:srgbClr val="24292F"/>
                </a:solidFill>
                <a:latin typeface="Arial"/>
                <a:ea typeface="Arial"/>
                <a:cs typeface="Arial"/>
                <a:sym typeface="Arial"/>
              </a:rPr>
            </a:br>
            <a:endParaRPr>
              <a:latin typeface="Montserrat"/>
              <a:ea typeface="Montserrat"/>
              <a:cs typeface="Montserrat"/>
              <a:sym typeface="Montserrat"/>
            </a:endParaRPr>
          </a:p>
        </p:txBody>
      </p:sp>
      <p:pic>
        <p:nvPicPr>
          <p:cNvPr id="393" name="Google Shape;393;p62"/>
          <p:cNvPicPr preferRelativeResize="0"/>
          <p:nvPr/>
        </p:nvPicPr>
        <p:blipFill>
          <a:blip r:embed="rId3">
            <a:alphaModFix/>
          </a:blip>
          <a:stretch>
            <a:fillRect/>
          </a:stretch>
        </p:blipFill>
        <p:spPr>
          <a:xfrm>
            <a:off x="693025" y="0"/>
            <a:ext cx="832325" cy="832325"/>
          </a:xfrm>
          <a:prstGeom prst="rect">
            <a:avLst/>
          </a:prstGeom>
          <a:noFill/>
          <a:ln>
            <a:noFill/>
          </a:ln>
        </p:spPr>
      </p:pic>
      <p:pic>
        <p:nvPicPr>
          <p:cNvPr id="394" name="Google Shape;394;p62"/>
          <p:cNvPicPr preferRelativeResize="0"/>
          <p:nvPr/>
        </p:nvPicPr>
        <p:blipFill>
          <a:blip r:embed="rId4">
            <a:alphaModFix/>
          </a:blip>
          <a:stretch>
            <a:fillRect/>
          </a:stretch>
        </p:blipFill>
        <p:spPr>
          <a:xfrm>
            <a:off x="693025" y="1373850"/>
            <a:ext cx="7894776" cy="3420400"/>
          </a:xfrm>
          <a:prstGeom prst="rect">
            <a:avLst/>
          </a:prstGeom>
          <a:noFill/>
          <a:ln>
            <a:noFill/>
          </a:ln>
        </p:spPr>
      </p:pic>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7"/>
          <p:cNvPicPr preferRelativeResize="0"/>
          <p:nvPr/>
        </p:nvPicPr>
        <p:blipFill rotWithShape="1">
          <a:blip r:embed="rId3">
            <a:alphaModFix/>
          </a:blip>
          <a:srcRect/>
          <a:stretch/>
        </p:blipFill>
        <p:spPr>
          <a:xfrm rot="-5">
            <a:off x="1854426" y="1672475"/>
            <a:ext cx="2166628" cy="2448822"/>
          </a:xfrm>
          <a:prstGeom prst="rect">
            <a:avLst/>
          </a:prstGeom>
          <a:noFill/>
          <a:ln>
            <a:noFill/>
          </a:ln>
        </p:spPr>
      </p:pic>
      <p:pic>
        <p:nvPicPr>
          <p:cNvPr id="121" name="Google Shape;121;p27"/>
          <p:cNvPicPr preferRelativeResize="0"/>
          <p:nvPr/>
        </p:nvPicPr>
        <p:blipFill rotWithShape="1">
          <a:blip r:embed="rId4">
            <a:alphaModFix/>
          </a:blip>
          <a:srcRect/>
          <a:stretch/>
        </p:blipFill>
        <p:spPr>
          <a:xfrm rot="6">
            <a:off x="5074821" y="2006941"/>
            <a:ext cx="2445426" cy="1980795"/>
          </a:xfrm>
          <a:prstGeom prst="rect">
            <a:avLst/>
          </a:prstGeom>
          <a:noFill/>
          <a:ln>
            <a:noFill/>
          </a:ln>
        </p:spPr>
      </p:pic>
      <p:sp>
        <p:nvSpPr>
          <p:cNvPr id="122" name="Google Shape;122;p27"/>
          <p:cNvSpPr txBox="1"/>
          <p:nvPr/>
        </p:nvSpPr>
        <p:spPr>
          <a:xfrm>
            <a:off x="2280950" y="1108250"/>
            <a:ext cx="4319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200"/>
              <a:buFont typeface="Arial"/>
              <a:buNone/>
            </a:pPr>
            <a:endParaRPr sz="1200" b="0" i="0" u="none" strike="noStrike" cap="none">
              <a:solidFill>
                <a:srgbClr val="24292F"/>
              </a:solidFill>
              <a:highlight>
                <a:srgbClr val="FFFFFF"/>
              </a:highlight>
              <a:latin typeface="Arial"/>
              <a:ea typeface="Arial"/>
              <a:cs typeface="Arial"/>
              <a:sym typeface="Arial"/>
            </a:endParaRPr>
          </a:p>
        </p:txBody>
      </p:sp>
      <p:sp>
        <p:nvSpPr>
          <p:cNvPr id="6" name="TextBox 5">
            <a:extLst>
              <a:ext uri="{FF2B5EF4-FFF2-40B4-BE49-F238E27FC236}">
                <a16:creationId xmlns:a16="http://schemas.microsoft.com/office/drawing/2014/main" id="{C9027F28-609B-4C68-8CD6-E78EF629D490}"/>
              </a:ext>
            </a:extLst>
          </p:cNvPr>
          <p:cNvSpPr txBox="1"/>
          <p:nvPr/>
        </p:nvSpPr>
        <p:spPr>
          <a:xfrm>
            <a:off x="1713111" y="573675"/>
            <a:ext cx="5717777" cy="1600438"/>
          </a:xfrm>
          <a:prstGeom prst="rect">
            <a:avLst/>
          </a:prstGeom>
          <a:noFill/>
        </p:spPr>
        <p:txBody>
          <a:bodyPr wrap="square">
            <a:spAutoFit/>
          </a:bodyPr>
          <a:lstStyle/>
          <a:p>
            <a:pPr algn="ctr" rtl="0">
              <a:spcBef>
                <a:spcPts val="0"/>
              </a:spcBef>
              <a:spcAft>
                <a:spcPts val="0"/>
              </a:spcAft>
            </a:pPr>
            <a:r>
              <a:rPr lang="en-US" sz="2450" b="0" i="0" u="none" strike="noStrike" dirty="0">
                <a:solidFill>
                  <a:schemeClr val="tx1"/>
                </a:solidFill>
                <a:effectLst/>
                <a:latin typeface="Montserrat" panose="00000500000000000000" pitchFamily="2" charset="0"/>
              </a:rPr>
              <a:t>You will have an </a:t>
            </a:r>
          </a:p>
          <a:p>
            <a:pPr algn="ctr" rtl="0">
              <a:spcBef>
                <a:spcPts val="0"/>
              </a:spcBef>
              <a:spcAft>
                <a:spcPts val="0"/>
              </a:spcAft>
            </a:pPr>
            <a:r>
              <a:rPr lang="en-US" sz="2450" b="0" i="0" u="none" strike="noStrike" dirty="0">
                <a:solidFill>
                  <a:srgbClr val="980000"/>
                </a:solidFill>
                <a:effectLst/>
                <a:latin typeface="Montserrat" panose="00000500000000000000" pitchFamily="2" charset="0"/>
              </a:rPr>
              <a:t>Interactive Experience Featuring...</a:t>
            </a:r>
            <a:endParaRPr lang="en-US" sz="2450" b="0" dirty="0">
              <a:effectLst/>
            </a:endParaRPr>
          </a:p>
          <a:p>
            <a:br>
              <a:rPr lang="en-US" sz="2450" dirty="0"/>
            </a:br>
            <a:endParaRPr lang="en-US" sz="2450" dirty="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2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121"/>
                                        </p:tgtEl>
                                        <p:attrNameLst>
                                          <p:attrName>r</p:attrName>
                                        </p:attrNameLst>
                                      </p:cBhvr>
                                    </p:animRot>
                                    <p:animRot by="-240000">
                                      <p:cBhvr>
                                        <p:cTn id="11" dur="200" fill="hold">
                                          <p:stCondLst>
                                            <p:cond delay="200"/>
                                          </p:stCondLst>
                                        </p:cTn>
                                        <p:tgtEl>
                                          <p:spTgt spid="121"/>
                                        </p:tgtEl>
                                        <p:attrNameLst>
                                          <p:attrName>r</p:attrName>
                                        </p:attrNameLst>
                                      </p:cBhvr>
                                    </p:animRot>
                                    <p:animRot by="240000">
                                      <p:cBhvr>
                                        <p:cTn id="12" dur="200" fill="hold">
                                          <p:stCondLst>
                                            <p:cond delay="400"/>
                                          </p:stCondLst>
                                        </p:cTn>
                                        <p:tgtEl>
                                          <p:spTgt spid="121"/>
                                        </p:tgtEl>
                                        <p:attrNameLst>
                                          <p:attrName>r</p:attrName>
                                        </p:attrNameLst>
                                      </p:cBhvr>
                                    </p:animRot>
                                    <p:animRot by="-240000">
                                      <p:cBhvr>
                                        <p:cTn id="13" dur="200" fill="hold">
                                          <p:stCondLst>
                                            <p:cond delay="600"/>
                                          </p:stCondLst>
                                        </p:cTn>
                                        <p:tgtEl>
                                          <p:spTgt spid="121"/>
                                        </p:tgtEl>
                                        <p:attrNameLst>
                                          <p:attrName>r</p:attrName>
                                        </p:attrNameLst>
                                      </p:cBhvr>
                                    </p:animRot>
                                    <p:animRot by="120000">
                                      <p:cBhvr>
                                        <p:cTn id="14" dur="200" fill="hold">
                                          <p:stCondLst>
                                            <p:cond delay="800"/>
                                          </p:stCondLst>
                                        </p:cTn>
                                        <p:tgtEl>
                                          <p:spTgt spid="1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3"/>
          <p:cNvSpPr txBox="1">
            <a:spLocks noGrp="1"/>
          </p:cNvSpPr>
          <p:nvPr>
            <p:ph type="ctrTitle"/>
          </p:nvPr>
        </p:nvSpPr>
        <p:spPr>
          <a:xfrm>
            <a:off x="307268" y="1521191"/>
            <a:ext cx="8496934" cy="2214152"/>
          </a:xfrm>
          <a:prstGeom prst="rect">
            <a:avLst/>
          </a:prstGeom>
          <a:noFill/>
          <a:ln>
            <a:noFill/>
          </a:ln>
        </p:spPr>
        <p:txBody>
          <a:bodyPr spcFirstLastPara="1" wrap="square" lIns="91425" tIns="91425" rIns="91425" bIns="91425" anchor="b" anchorCtr="0">
            <a:normAutofit/>
          </a:bodyPr>
          <a:lstStyle/>
          <a:p>
            <a:pPr marL="0" lvl="0" indent="0" algn="ctr" rtl="0">
              <a:lnSpc>
                <a:spcPct val="115000"/>
              </a:lnSpc>
              <a:spcBef>
                <a:spcPts val="0"/>
              </a:spcBef>
              <a:spcAft>
                <a:spcPts val="0"/>
              </a:spcAft>
              <a:buSzPts val="5200"/>
              <a:buNone/>
            </a:pPr>
            <a:endParaRPr sz="2188" dirty="0">
              <a:solidFill>
                <a:srgbClr val="980000"/>
              </a:solidFill>
              <a:highlight>
                <a:schemeClr val="lt1"/>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0"/>
              </a:spcAft>
              <a:buSzPts val="5200"/>
              <a:buNone/>
            </a:pPr>
            <a:r>
              <a:rPr lang="en" sz="2633" dirty="0">
                <a:solidFill>
                  <a:srgbClr val="980000"/>
                </a:solidFill>
                <a:highlight>
                  <a:schemeClr val="lt1"/>
                </a:highlight>
                <a:latin typeface="Montserrat"/>
                <a:ea typeface="Montserrat"/>
                <a:cs typeface="Montserrat"/>
                <a:sym typeface="Montserrat"/>
              </a:rPr>
              <a:t>Prediction Creation</a:t>
            </a:r>
            <a:endParaRPr dirty="0"/>
          </a:p>
          <a:p>
            <a:pPr marL="0" lvl="0" indent="0" algn="l" rtl="0">
              <a:lnSpc>
                <a:spcPct val="115000"/>
              </a:lnSpc>
              <a:spcBef>
                <a:spcPts val="1200"/>
              </a:spcBef>
              <a:spcAft>
                <a:spcPts val="0"/>
              </a:spcAft>
              <a:buClr>
                <a:srgbClr val="24292F"/>
              </a:buClr>
              <a:buSzPts val="1200"/>
              <a:buFont typeface="Arial"/>
              <a:buNone/>
            </a:pPr>
            <a:r>
              <a:rPr lang="en" sz="1200" dirty="0">
                <a:solidFill>
                  <a:srgbClr val="24292F"/>
                </a:solidFill>
                <a:highlight>
                  <a:srgbClr val="FFFFFF"/>
                </a:highlight>
                <a:latin typeface="Montserrat"/>
                <a:ea typeface="Montserrat"/>
                <a:cs typeface="Montserrat"/>
                <a:sym typeface="Montserrat"/>
              </a:rPr>
              <a:t>To evaluate our models, we utilized Mean Squared Error (MSE).  Initially we planned to show predictions for 2022 and 2023 however the ranges were nearly identical, so we only show one column for each weather feature. See London below.</a:t>
            </a:r>
            <a:endParaRPr sz="1200" dirty="0">
              <a:solidFill>
                <a:srgbClr val="24292F"/>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SzPts val="5200"/>
              <a:buNone/>
            </a:pPr>
            <a:endParaRPr sz="1200" dirty="0">
              <a:solidFill>
                <a:srgbClr val="24292F"/>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SzPts val="5200"/>
              <a:buNone/>
            </a:pPr>
            <a:endParaRPr sz="2188" dirty="0">
              <a:solidFill>
                <a:srgbClr val="980000"/>
              </a:solidFill>
              <a:highlight>
                <a:schemeClr val="lt1"/>
              </a:highlight>
              <a:latin typeface="Montserrat"/>
              <a:ea typeface="Montserrat"/>
              <a:cs typeface="Montserrat"/>
              <a:sym typeface="Montserrat"/>
            </a:endParaRPr>
          </a:p>
          <a:p>
            <a:pPr marL="0" lvl="0" indent="0" algn="ctr" rtl="0">
              <a:lnSpc>
                <a:spcPct val="115000"/>
              </a:lnSpc>
              <a:spcBef>
                <a:spcPts val="1200"/>
              </a:spcBef>
              <a:spcAft>
                <a:spcPts val="1200"/>
              </a:spcAft>
              <a:buSzPts val="5200"/>
              <a:buNone/>
            </a:pPr>
            <a:endParaRPr dirty="0">
              <a:latin typeface="Montserrat"/>
              <a:ea typeface="Montserrat"/>
              <a:cs typeface="Montserrat"/>
              <a:sym typeface="Montserrat"/>
            </a:endParaRPr>
          </a:p>
        </p:txBody>
      </p:sp>
      <p:pic>
        <p:nvPicPr>
          <p:cNvPr id="400" name="Google Shape;400;p63"/>
          <p:cNvPicPr preferRelativeResize="0"/>
          <p:nvPr/>
        </p:nvPicPr>
        <p:blipFill rotWithShape="1">
          <a:blip r:embed="rId3">
            <a:alphaModFix/>
          </a:blip>
          <a:srcRect/>
          <a:stretch/>
        </p:blipFill>
        <p:spPr>
          <a:xfrm>
            <a:off x="2020768" y="1922890"/>
            <a:ext cx="5102475" cy="2713023"/>
          </a:xfrm>
          <a:prstGeom prst="rect">
            <a:avLst/>
          </a:prstGeom>
          <a:noFill/>
          <a:ln>
            <a:noFill/>
          </a:ln>
        </p:spPr>
      </p:pic>
      <p:pic>
        <p:nvPicPr>
          <p:cNvPr id="401" name="Google Shape;401;p63" descr="Ball Clip Round - Magic 8 Ball Clip Art - Png Download (#3697908) - PikPng"/>
          <p:cNvPicPr preferRelativeResize="0"/>
          <p:nvPr/>
        </p:nvPicPr>
        <p:blipFill rotWithShape="1">
          <a:blip r:embed="rId4">
            <a:alphaModFix/>
          </a:blip>
          <a:srcRect/>
          <a:stretch/>
        </p:blipFill>
        <p:spPr>
          <a:xfrm>
            <a:off x="7940842" y="3874101"/>
            <a:ext cx="1140852" cy="12693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17"/>
          <p:cNvSpPr txBox="1"/>
          <p:nvPr/>
        </p:nvSpPr>
        <p:spPr>
          <a:xfrm>
            <a:off x="809100" y="344950"/>
            <a:ext cx="7215900" cy="137303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688" dirty="0">
                <a:solidFill>
                  <a:schemeClr val="tx1"/>
                </a:solidFill>
                <a:highlight>
                  <a:srgbClr val="FFFFFF"/>
                </a:highlight>
                <a:latin typeface="Montserrat"/>
                <a:ea typeface="Montserrat"/>
                <a:cs typeface="Montserrat"/>
                <a:sym typeface="Montserrat"/>
              </a:rPr>
              <a:t>You</a:t>
            </a:r>
            <a:r>
              <a:rPr lang="en" sz="2188" dirty="0">
                <a:solidFill>
                  <a:schemeClr val="tx1"/>
                </a:solidFill>
                <a:highlight>
                  <a:srgbClr val="FFFFFF"/>
                </a:highlight>
                <a:latin typeface="Montserrat"/>
                <a:ea typeface="Montserrat"/>
                <a:cs typeface="Montserrat"/>
                <a:sym typeface="Montserrat"/>
              </a:rPr>
              <a:t> may ask yourself, “</a:t>
            </a:r>
            <a:r>
              <a:rPr lang="en" sz="2188" dirty="0">
                <a:solidFill>
                  <a:srgbClr val="990000"/>
                </a:solidFill>
                <a:highlight>
                  <a:srgbClr val="FFFFFF"/>
                </a:highlight>
                <a:latin typeface="Montserrat"/>
                <a:ea typeface="Montserrat"/>
                <a:cs typeface="Montserrat"/>
                <a:sym typeface="Montserrat"/>
              </a:rPr>
              <a:t>when</a:t>
            </a:r>
            <a:r>
              <a:rPr lang="en" sz="2188" dirty="0">
                <a:solidFill>
                  <a:schemeClr val="tx1"/>
                </a:solidFill>
                <a:highlight>
                  <a:srgbClr val="FFFFFF"/>
                </a:highlight>
                <a:latin typeface="Montserrat"/>
                <a:ea typeface="Montserrat"/>
                <a:cs typeface="Montserrat"/>
                <a:sym typeface="Montserrat"/>
              </a:rPr>
              <a:t> should </a:t>
            </a:r>
            <a:endParaRPr sz="2188" dirty="0">
              <a:solidFill>
                <a:schemeClr val="tx1"/>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r>
              <a:rPr lang="en" sz="2188" dirty="0">
                <a:solidFill>
                  <a:schemeClr val="tx1"/>
                </a:solidFill>
                <a:highlight>
                  <a:srgbClr val="FFFFFF"/>
                </a:highlight>
                <a:latin typeface="Montserrat"/>
                <a:ea typeface="Montserrat"/>
                <a:cs typeface="Montserrat"/>
                <a:sym typeface="Montserrat"/>
              </a:rPr>
              <a:t>I plan my adventure?” </a:t>
            </a:r>
            <a:endParaRPr sz="2188" dirty="0">
              <a:solidFill>
                <a:schemeClr val="tx1"/>
              </a:solidFill>
              <a:highlight>
                <a:srgbClr val="FFFFFF"/>
              </a:highlight>
              <a:latin typeface="Montserrat"/>
              <a:ea typeface="Montserrat"/>
              <a:cs typeface="Montserrat"/>
              <a:sym typeface="Montserrat"/>
            </a:endParaRPr>
          </a:p>
          <a:p>
            <a:pPr marL="0" lvl="0" indent="0" algn="l" rtl="0">
              <a:lnSpc>
                <a:spcPct val="115000"/>
              </a:lnSpc>
              <a:spcBef>
                <a:spcPts val="1200"/>
              </a:spcBef>
              <a:spcAft>
                <a:spcPts val="0"/>
              </a:spcAft>
              <a:buNone/>
            </a:pPr>
            <a:endParaRPr sz="100" dirty="0">
              <a:solidFill>
                <a:srgbClr val="980000"/>
              </a:solidFill>
              <a:highlight>
                <a:srgbClr val="FFFFFF"/>
              </a:highlight>
              <a:latin typeface="Montserrat"/>
              <a:ea typeface="Montserrat"/>
              <a:cs typeface="Montserrat"/>
              <a:sym typeface="Montserrat"/>
            </a:endParaRPr>
          </a:p>
        </p:txBody>
      </p:sp>
      <p:pic>
        <p:nvPicPr>
          <p:cNvPr id="90" name="Google Shape;90;p17"/>
          <p:cNvPicPr preferRelativeResize="0"/>
          <p:nvPr/>
        </p:nvPicPr>
        <p:blipFill>
          <a:blip r:embed="rId3">
            <a:alphaModFix/>
          </a:blip>
          <a:stretch>
            <a:fillRect/>
          </a:stretch>
        </p:blipFill>
        <p:spPr>
          <a:xfrm rot="-4648458">
            <a:off x="418725" y="3073625"/>
            <a:ext cx="1817474" cy="1618275"/>
          </a:xfrm>
          <a:prstGeom prst="rect">
            <a:avLst/>
          </a:prstGeom>
          <a:noFill/>
          <a:ln>
            <a:noFill/>
          </a:ln>
        </p:spPr>
      </p:pic>
      <p:pic>
        <p:nvPicPr>
          <p:cNvPr id="91" name="Google Shape;91;p17"/>
          <p:cNvPicPr preferRelativeResize="0"/>
          <p:nvPr/>
        </p:nvPicPr>
        <p:blipFill>
          <a:blip r:embed="rId4">
            <a:alphaModFix/>
          </a:blip>
          <a:stretch>
            <a:fillRect/>
          </a:stretch>
        </p:blipFill>
        <p:spPr>
          <a:xfrm>
            <a:off x="922307" y="794241"/>
            <a:ext cx="911500" cy="983225"/>
          </a:xfrm>
          <a:prstGeom prst="rect">
            <a:avLst/>
          </a:prstGeom>
          <a:noFill/>
          <a:ln>
            <a:noFill/>
          </a:ln>
        </p:spPr>
      </p:pic>
      <p:pic>
        <p:nvPicPr>
          <p:cNvPr id="6148" name="Picture 4" descr="Clip Art Of Chance Of Rain Clipart - Clipart Suggest">
            <a:extLst>
              <a:ext uri="{FF2B5EF4-FFF2-40B4-BE49-F238E27FC236}">
                <a16:creationId xmlns:a16="http://schemas.microsoft.com/office/drawing/2014/main" id="{FEA804CA-6017-4052-A0C4-849FB0C793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63207">
            <a:off x="6974574" y="157351"/>
            <a:ext cx="2100850" cy="20868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able&#10;&#10;Description automatically generated">
            <a:extLst>
              <a:ext uri="{FF2B5EF4-FFF2-40B4-BE49-F238E27FC236}">
                <a16:creationId xmlns:a16="http://schemas.microsoft.com/office/drawing/2014/main" id="{BAD2C3D5-59F3-4C17-A817-BDF4951228E6}"/>
              </a:ext>
            </a:extLst>
          </p:cNvPr>
          <p:cNvPicPr>
            <a:picLocks noChangeAspect="1"/>
          </p:cNvPicPr>
          <p:nvPr/>
        </p:nvPicPr>
        <p:blipFill>
          <a:blip r:embed="rId6"/>
          <a:stretch>
            <a:fillRect/>
          </a:stretch>
        </p:blipFill>
        <p:spPr>
          <a:xfrm>
            <a:off x="2765410" y="1885528"/>
            <a:ext cx="4449493" cy="27211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down)">
                                      <p:cBhvr>
                                        <p:cTn id="7" dur="580">
                                          <p:stCondLst>
                                            <p:cond delay="0"/>
                                          </p:stCondLst>
                                        </p:cTn>
                                        <p:tgtEl>
                                          <p:spTgt spid="91"/>
                                        </p:tgtEl>
                                      </p:cBhvr>
                                    </p:animEffect>
                                    <p:anim calcmode="lin" valueType="num">
                                      <p:cBhvr>
                                        <p:cTn id="8" dur="1822" tmFilter="0,0; 0.14,0.36; 0.43,0.73; 0.71,0.91; 1.0,1.0">
                                          <p:stCondLst>
                                            <p:cond delay="0"/>
                                          </p:stCondLst>
                                        </p:cTn>
                                        <p:tgtEl>
                                          <p:spTgt spid="9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1"/>
                                        </p:tgtEl>
                                        <p:attrNameLst>
                                          <p:attrName>ppt_y</p:attrName>
                                        </p:attrNameLst>
                                      </p:cBhvr>
                                      <p:tavLst>
                                        <p:tav tm="0" fmla="#ppt_y-sin(pi*$)/81">
                                          <p:val>
                                            <p:fltVal val="0"/>
                                          </p:val>
                                        </p:tav>
                                        <p:tav tm="100000">
                                          <p:val>
                                            <p:fltVal val="1"/>
                                          </p:val>
                                        </p:tav>
                                      </p:tavLst>
                                    </p:anim>
                                    <p:animScale>
                                      <p:cBhvr>
                                        <p:cTn id="13" dur="26">
                                          <p:stCondLst>
                                            <p:cond delay="650"/>
                                          </p:stCondLst>
                                        </p:cTn>
                                        <p:tgtEl>
                                          <p:spTgt spid="91"/>
                                        </p:tgtEl>
                                      </p:cBhvr>
                                      <p:to x="100000" y="60000"/>
                                    </p:animScale>
                                    <p:animScale>
                                      <p:cBhvr>
                                        <p:cTn id="14" dur="166" decel="50000">
                                          <p:stCondLst>
                                            <p:cond delay="676"/>
                                          </p:stCondLst>
                                        </p:cTn>
                                        <p:tgtEl>
                                          <p:spTgt spid="91"/>
                                        </p:tgtEl>
                                      </p:cBhvr>
                                      <p:to x="100000" y="100000"/>
                                    </p:animScale>
                                    <p:animScale>
                                      <p:cBhvr>
                                        <p:cTn id="15" dur="26">
                                          <p:stCondLst>
                                            <p:cond delay="1312"/>
                                          </p:stCondLst>
                                        </p:cTn>
                                        <p:tgtEl>
                                          <p:spTgt spid="91"/>
                                        </p:tgtEl>
                                      </p:cBhvr>
                                      <p:to x="100000" y="80000"/>
                                    </p:animScale>
                                    <p:animScale>
                                      <p:cBhvr>
                                        <p:cTn id="16" dur="166" decel="50000">
                                          <p:stCondLst>
                                            <p:cond delay="1338"/>
                                          </p:stCondLst>
                                        </p:cTn>
                                        <p:tgtEl>
                                          <p:spTgt spid="91"/>
                                        </p:tgtEl>
                                      </p:cBhvr>
                                      <p:to x="100000" y="100000"/>
                                    </p:animScale>
                                    <p:animScale>
                                      <p:cBhvr>
                                        <p:cTn id="17" dur="26">
                                          <p:stCondLst>
                                            <p:cond delay="1642"/>
                                          </p:stCondLst>
                                        </p:cTn>
                                        <p:tgtEl>
                                          <p:spTgt spid="91"/>
                                        </p:tgtEl>
                                      </p:cBhvr>
                                      <p:to x="100000" y="90000"/>
                                    </p:animScale>
                                    <p:animScale>
                                      <p:cBhvr>
                                        <p:cTn id="18" dur="166" decel="50000">
                                          <p:stCondLst>
                                            <p:cond delay="1668"/>
                                          </p:stCondLst>
                                        </p:cTn>
                                        <p:tgtEl>
                                          <p:spTgt spid="91"/>
                                        </p:tgtEl>
                                      </p:cBhvr>
                                      <p:to x="100000" y="100000"/>
                                    </p:animScale>
                                    <p:animScale>
                                      <p:cBhvr>
                                        <p:cTn id="19" dur="26">
                                          <p:stCondLst>
                                            <p:cond delay="1808"/>
                                          </p:stCondLst>
                                        </p:cTn>
                                        <p:tgtEl>
                                          <p:spTgt spid="91"/>
                                        </p:tgtEl>
                                      </p:cBhvr>
                                      <p:to x="100000" y="95000"/>
                                    </p:animScale>
                                    <p:animScale>
                                      <p:cBhvr>
                                        <p:cTn id="20" dur="166" decel="50000">
                                          <p:stCondLst>
                                            <p:cond delay="1834"/>
                                          </p:stCondLst>
                                        </p:cTn>
                                        <p:tgtEl>
                                          <p:spTgt spid="9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p:nvPr/>
        </p:nvSpPr>
        <p:spPr>
          <a:xfrm>
            <a:off x="1377755" y="1886480"/>
            <a:ext cx="6224400" cy="25704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188" dirty="0">
                <a:solidFill>
                  <a:schemeClr val="tx1"/>
                </a:solidFill>
                <a:highlight>
                  <a:srgbClr val="FFFFFF"/>
                </a:highlight>
                <a:latin typeface="Montserrat"/>
                <a:ea typeface="Montserrat"/>
                <a:cs typeface="Montserrat"/>
                <a:sym typeface="Montserrat"/>
              </a:rPr>
              <a:t>Next, </a:t>
            </a:r>
            <a:r>
              <a:rPr lang="en" sz="2188" dirty="0">
                <a:solidFill>
                  <a:srgbClr val="990000"/>
                </a:solidFill>
                <a:highlight>
                  <a:srgbClr val="FFFFFF"/>
                </a:highlight>
                <a:latin typeface="Montserrat"/>
                <a:ea typeface="Montserrat"/>
                <a:cs typeface="Montserrat"/>
                <a:sym typeface="Montserrat"/>
              </a:rPr>
              <a:t>where</a:t>
            </a:r>
            <a:r>
              <a:rPr lang="en" sz="2188" dirty="0">
                <a:solidFill>
                  <a:schemeClr val="tx1"/>
                </a:solidFill>
                <a:highlight>
                  <a:srgbClr val="FFFFFF"/>
                </a:highlight>
                <a:latin typeface="Montserrat"/>
                <a:ea typeface="Montserrat"/>
                <a:cs typeface="Montserrat"/>
                <a:sym typeface="Montserrat"/>
              </a:rPr>
              <a:t> should you book your hotel?</a:t>
            </a:r>
            <a:endParaRPr sz="2188" dirty="0">
              <a:solidFill>
                <a:schemeClr val="tx1"/>
              </a:solidFill>
              <a:highlight>
                <a:srgbClr val="FFFFFF"/>
              </a:highlight>
              <a:latin typeface="Montserrat"/>
              <a:ea typeface="Montserrat"/>
              <a:cs typeface="Montserrat"/>
              <a:sym typeface="Montserrat"/>
            </a:endParaRPr>
          </a:p>
          <a:p>
            <a:pPr marL="0" lvl="0" indent="0" algn="l" rtl="0">
              <a:lnSpc>
                <a:spcPct val="115000"/>
              </a:lnSpc>
              <a:spcBef>
                <a:spcPts val="1200"/>
              </a:spcBef>
              <a:spcAft>
                <a:spcPts val="0"/>
              </a:spcAft>
              <a:buNone/>
            </a:pPr>
            <a:endParaRPr sz="2188" dirty="0">
              <a:solidFill>
                <a:srgbClr val="24292F"/>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endParaRPr sz="500" dirty="0">
              <a:solidFill>
                <a:srgbClr val="24292F"/>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endParaRPr sz="500" dirty="0">
              <a:solidFill>
                <a:srgbClr val="24292F"/>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r>
              <a:rPr lang="en" sz="2188" dirty="0">
                <a:solidFill>
                  <a:srgbClr val="24292F"/>
                </a:solidFill>
                <a:highlight>
                  <a:srgbClr val="FFFFFF"/>
                </a:highlight>
                <a:latin typeface="Covered By Your Grace"/>
                <a:ea typeface="Covered By Your Grace"/>
                <a:cs typeface="Covered By Your Grace"/>
                <a:sym typeface="Covered By Your Grace"/>
              </a:rPr>
              <a:t> </a:t>
            </a:r>
            <a:endParaRPr sz="2188" dirty="0">
              <a:solidFill>
                <a:srgbClr val="24292F"/>
              </a:solidFill>
              <a:highlight>
                <a:srgbClr val="FFFFFF"/>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1200"/>
              </a:spcAft>
              <a:buNone/>
            </a:pPr>
            <a:endParaRPr sz="700" dirty="0">
              <a:solidFill>
                <a:srgbClr val="24292F"/>
              </a:solidFill>
              <a:highlight>
                <a:srgbClr val="FFFFFF"/>
              </a:highlight>
            </a:endParaRPr>
          </a:p>
        </p:txBody>
      </p:sp>
      <p:grpSp>
        <p:nvGrpSpPr>
          <p:cNvPr id="2" name="Group 1">
            <a:extLst>
              <a:ext uri="{FF2B5EF4-FFF2-40B4-BE49-F238E27FC236}">
                <a16:creationId xmlns:a16="http://schemas.microsoft.com/office/drawing/2014/main" id="{06CFD5DC-3B66-4AC7-8B6B-D36A72F2455B}"/>
              </a:ext>
            </a:extLst>
          </p:cNvPr>
          <p:cNvGrpSpPr/>
          <p:nvPr/>
        </p:nvGrpSpPr>
        <p:grpSpPr>
          <a:xfrm>
            <a:off x="2335677" y="2522159"/>
            <a:ext cx="4619525" cy="719900"/>
            <a:chOff x="2512100" y="1363425"/>
            <a:chExt cx="4619525" cy="719900"/>
          </a:xfrm>
        </p:grpSpPr>
        <p:pic>
          <p:nvPicPr>
            <p:cNvPr id="98" name="Google Shape;98;p18"/>
            <p:cNvPicPr preferRelativeResize="0"/>
            <p:nvPr/>
          </p:nvPicPr>
          <p:blipFill rotWithShape="1">
            <a:blip r:embed="rId3">
              <a:alphaModFix/>
            </a:blip>
            <a:srcRect l="13181" t="23770" r="14554" b="24611"/>
            <a:stretch/>
          </p:blipFill>
          <p:spPr>
            <a:xfrm>
              <a:off x="2512100" y="1363425"/>
              <a:ext cx="719900" cy="719900"/>
            </a:xfrm>
            <a:prstGeom prst="rect">
              <a:avLst/>
            </a:prstGeom>
            <a:noFill/>
            <a:ln>
              <a:noFill/>
            </a:ln>
          </p:spPr>
        </p:pic>
        <p:pic>
          <p:nvPicPr>
            <p:cNvPr id="99" name="Google Shape;99;p18"/>
            <p:cNvPicPr preferRelativeResize="0"/>
            <p:nvPr/>
          </p:nvPicPr>
          <p:blipFill rotWithShape="1">
            <a:blip r:embed="rId3">
              <a:alphaModFix/>
            </a:blip>
            <a:srcRect l="13181" t="23770" r="14554" b="24611"/>
            <a:stretch/>
          </p:blipFill>
          <p:spPr>
            <a:xfrm>
              <a:off x="3498750" y="1363425"/>
              <a:ext cx="719900" cy="719900"/>
            </a:xfrm>
            <a:prstGeom prst="rect">
              <a:avLst/>
            </a:prstGeom>
            <a:noFill/>
            <a:ln>
              <a:noFill/>
            </a:ln>
          </p:spPr>
        </p:pic>
        <p:pic>
          <p:nvPicPr>
            <p:cNvPr id="100" name="Google Shape;100;p18"/>
            <p:cNvPicPr preferRelativeResize="0"/>
            <p:nvPr/>
          </p:nvPicPr>
          <p:blipFill rotWithShape="1">
            <a:blip r:embed="rId3">
              <a:alphaModFix/>
            </a:blip>
            <a:srcRect l="13181" t="23770" r="14554" b="24611"/>
            <a:stretch/>
          </p:blipFill>
          <p:spPr>
            <a:xfrm>
              <a:off x="4452425" y="1363425"/>
              <a:ext cx="719900" cy="719900"/>
            </a:xfrm>
            <a:prstGeom prst="rect">
              <a:avLst/>
            </a:prstGeom>
            <a:noFill/>
            <a:ln>
              <a:noFill/>
            </a:ln>
          </p:spPr>
        </p:pic>
        <p:pic>
          <p:nvPicPr>
            <p:cNvPr id="101" name="Google Shape;101;p18"/>
            <p:cNvPicPr preferRelativeResize="0"/>
            <p:nvPr/>
          </p:nvPicPr>
          <p:blipFill rotWithShape="1">
            <a:blip r:embed="rId3">
              <a:alphaModFix/>
            </a:blip>
            <a:srcRect l="13181" t="23770" r="14554" b="24611"/>
            <a:stretch/>
          </p:blipFill>
          <p:spPr>
            <a:xfrm>
              <a:off x="5432075" y="1363425"/>
              <a:ext cx="719900" cy="719900"/>
            </a:xfrm>
            <a:prstGeom prst="rect">
              <a:avLst/>
            </a:prstGeom>
            <a:noFill/>
            <a:ln>
              <a:noFill/>
            </a:ln>
          </p:spPr>
        </p:pic>
        <p:pic>
          <p:nvPicPr>
            <p:cNvPr id="102" name="Google Shape;102;p18"/>
            <p:cNvPicPr preferRelativeResize="0"/>
            <p:nvPr/>
          </p:nvPicPr>
          <p:blipFill rotWithShape="1">
            <a:blip r:embed="rId3">
              <a:alphaModFix/>
            </a:blip>
            <a:srcRect l="13181" t="23770" r="14554" b="24611"/>
            <a:stretch/>
          </p:blipFill>
          <p:spPr>
            <a:xfrm>
              <a:off x="6411725" y="1363425"/>
              <a:ext cx="719900" cy="719900"/>
            </a:xfrm>
            <a:prstGeom prst="rect">
              <a:avLst/>
            </a:prstGeom>
            <a:noFill/>
            <a:ln>
              <a:noFill/>
            </a:ln>
          </p:spPr>
        </p:pic>
      </p:grpSp>
      <p:pic>
        <p:nvPicPr>
          <p:cNvPr id="103" name="Google Shape;103;p18"/>
          <p:cNvPicPr preferRelativeResize="0"/>
          <p:nvPr/>
        </p:nvPicPr>
        <p:blipFill>
          <a:blip r:embed="rId4">
            <a:alphaModFix/>
          </a:blip>
          <a:stretch>
            <a:fillRect/>
          </a:stretch>
        </p:blipFill>
        <p:spPr>
          <a:xfrm rot="453307">
            <a:off x="7788372" y="2660081"/>
            <a:ext cx="1510600" cy="2528874"/>
          </a:xfrm>
          <a:prstGeom prst="rect">
            <a:avLst/>
          </a:prstGeom>
          <a:noFill/>
          <a:ln>
            <a:noFill/>
          </a:ln>
        </p:spPr>
      </p:pic>
      <p:pic>
        <p:nvPicPr>
          <p:cNvPr id="104" name="Google Shape;104;p18"/>
          <p:cNvPicPr preferRelativeResize="0"/>
          <p:nvPr/>
        </p:nvPicPr>
        <p:blipFill>
          <a:blip r:embed="rId5">
            <a:alphaModFix/>
          </a:blip>
          <a:stretch>
            <a:fillRect/>
          </a:stretch>
        </p:blipFill>
        <p:spPr>
          <a:xfrm>
            <a:off x="8076014" y="3414447"/>
            <a:ext cx="123675" cy="123689"/>
          </a:xfrm>
          <a:prstGeom prst="rect">
            <a:avLst/>
          </a:prstGeom>
          <a:noFill/>
          <a:ln>
            <a:noFill/>
          </a:ln>
        </p:spPr>
      </p:pic>
      <p:pic>
        <p:nvPicPr>
          <p:cNvPr id="105" name="Google Shape;105;p18"/>
          <p:cNvPicPr preferRelativeResize="0"/>
          <p:nvPr/>
        </p:nvPicPr>
        <p:blipFill>
          <a:blip r:embed="rId6">
            <a:alphaModFix/>
          </a:blip>
          <a:stretch>
            <a:fillRect/>
          </a:stretch>
        </p:blipFill>
        <p:spPr>
          <a:xfrm>
            <a:off x="332950" y="173048"/>
            <a:ext cx="1578424" cy="16740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p:nvPr/>
        </p:nvSpPr>
        <p:spPr>
          <a:xfrm>
            <a:off x="2481057" y="229904"/>
            <a:ext cx="3779100" cy="173179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188" dirty="0">
                <a:solidFill>
                  <a:srgbClr val="980000"/>
                </a:solidFill>
                <a:highlight>
                  <a:srgbClr val="FFFFFF"/>
                </a:highlight>
                <a:latin typeface="Montserrat"/>
                <a:ea typeface="Montserrat"/>
                <a:cs typeface="Montserrat"/>
                <a:sym typeface="Montserrat"/>
              </a:rPr>
              <a:t>Itinerary Made Easy</a:t>
            </a:r>
            <a:endParaRPr sz="2188" dirty="0">
              <a:solidFill>
                <a:srgbClr val="980000"/>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endParaRPr sz="188" dirty="0">
              <a:solidFill>
                <a:srgbClr val="24292F"/>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r>
              <a:rPr lang="en" sz="2188" dirty="0">
                <a:solidFill>
                  <a:srgbClr val="24292F"/>
                </a:solidFill>
                <a:highlight>
                  <a:srgbClr val="FFFFFF"/>
                </a:highlight>
                <a:latin typeface="Covered By Your Grace"/>
                <a:ea typeface="Covered By Your Grace"/>
                <a:cs typeface="Covered By Your Grace"/>
                <a:sym typeface="Covered By Your Grace"/>
              </a:rPr>
              <a:t> </a:t>
            </a:r>
            <a:endParaRPr sz="2188" dirty="0">
              <a:solidFill>
                <a:srgbClr val="24292F"/>
              </a:solidFill>
              <a:highlight>
                <a:srgbClr val="FFFFFF"/>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1200"/>
              </a:spcAft>
              <a:buNone/>
            </a:pPr>
            <a:endParaRPr sz="700" dirty="0">
              <a:solidFill>
                <a:srgbClr val="24292F"/>
              </a:solidFill>
              <a:highlight>
                <a:srgbClr val="FFFFFF"/>
              </a:highlight>
            </a:endParaRPr>
          </a:p>
        </p:txBody>
      </p:sp>
      <p:pic>
        <p:nvPicPr>
          <p:cNvPr id="1026" name="Picture 2">
            <a:extLst>
              <a:ext uri="{FF2B5EF4-FFF2-40B4-BE49-F238E27FC236}">
                <a16:creationId xmlns:a16="http://schemas.microsoft.com/office/drawing/2014/main" id="{B0EC9F5D-3D9A-4CDD-82F9-E02A9F59E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67679">
            <a:off x="707332" y="1382587"/>
            <a:ext cx="4555214" cy="32210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B3B77A-7813-41D3-B1E5-3B275184D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15286">
            <a:off x="5542117" y="566390"/>
            <a:ext cx="3006423" cy="42517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p:nvPr/>
        </p:nvSpPr>
        <p:spPr>
          <a:xfrm>
            <a:off x="614898" y="957027"/>
            <a:ext cx="6368100" cy="294866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188" dirty="0">
                <a:solidFill>
                  <a:schemeClr val="tx1"/>
                </a:solidFill>
                <a:highlight>
                  <a:srgbClr val="FFFFFF"/>
                </a:highlight>
                <a:latin typeface="Montserrat"/>
                <a:ea typeface="Montserrat"/>
                <a:cs typeface="Montserrat"/>
                <a:sym typeface="Montserrat"/>
              </a:rPr>
              <a:t>Do you need to refuel for the day? </a:t>
            </a:r>
          </a:p>
          <a:p>
            <a:pPr marL="0" lvl="0" indent="0" algn="ctr" rtl="0">
              <a:lnSpc>
                <a:spcPct val="115000"/>
              </a:lnSpc>
              <a:spcBef>
                <a:spcPts val="0"/>
              </a:spcBef>
              <a:spcAft>
                <a:spcPts val="0"/>
              </a:spcAft>
              <a:buNone/>
            </a:pPr>
            <a:endParaRPr lang="en" sz="2188" dirty="0">
              <a:solidFill>
                <a:schemeClr val="tx1"/>
              </a:solidFill>
              <a:highlight>
                <a:srgbClr val="FFFFFF"/>
              </a:highlight>
              <a:latin typeface="Montserrat"/>
              <a:ea typeface="Montserrat"/>
              <a:cs typeface="Montserrat"/>
              <a:sym typeface="Montserrat"/>
            </a:endParaRPr>
          </a:p>
          <a:p>
            <a:pPr marL="0" lvl="0" indent="0" algn="ctr" rtl="0">
              <a:lnSpc>
                <a:spcPct val="115000"/>
              </a:lnSpc>
              <a:spcBef>
                <a:spcPts val="0"/>
              </a:spcBef>
              <a:spcAft>
                <a:spcPts val="0"/>
              </a:spcAft>
              <a:buNone/>
            </a:pPr>
            <a:r>
              <a:rPr lang="en" sz="2188" dirty="0">
                <a:solidFill>
                  <a:schemeClr val="tx1"/>
                </a:solidFill>
                <a:highlight>
                  <a:srgbClr val="FFFFFF"/>
                </a:highlight>
                <a:latin typeface="Montserrat"/>
                <a:ea typeface="Montserrat"/>
                <a:cs typeface="Montserrat"/>
                <a:sym typeface="Montserrat"/>
              </a:rPr>
              <a:t>Or want to add to your </a:t>
            </a:r>
            <a:r>
              <a:rPr lang="en" sz="2188" dirty="0">
                <a:solidFill>
                  <a:srgbClr val="C00000"/>
                </a:solidFill>
                <a:highlight>
                  <a:srgbClr val="FFFFFF"/>
                </a:highlight>
                <a:latin typeface="Montserrat"/>
                <a:ea typeface="Montserrat"/>
                <a:cs typeface="Montserrat"/>
                <a:sym typeface="Montserrat"/>
              </a:rPr>
              <a:t>cultural culinary </a:t>
            </a:r>
            <a:r>
              <a:rPr lang="en" sz="2188" dirty="0">
                <a:solidFill>
                  <a:schemeClr val="tx1"/>
                </a:solidFill>
                <a:highlight>
                  <a:srgbClr val="FFFFFF"/>
                </a:highlight>
                <a:latin typeface="Montserrat"/>
                <a:ea typeface="Montserrat"/>
                <a:cs typeface="Montserrat"/>
                <a:sym typeface="Montserrat"/>
              </a:rPr>
              <a:t>experience?</a:t>
            </a:r>
            <a:endParaRPr sz="2188" dirty="0">
              <a:solidFill>
                <a:schemeClr val="tx1"/>
              </a:solidFill>
              <a:highlight>
                <a:srgbClr val="FFFFFF"/>
              </a:highlight>
              <a:latin typeface="Montserrat"/>
              <a:ea typeface="Montserrat"/>
              <a:cs typeface="Montserrat"/>
              <a:sym typeface="Montserrat"/>
            </a:endParaRPr>
          </a:p>
          <a:p>
            <a:pPr marL="0" lvl="0" indent="0" algn="l" rtl="0">
              <a:lnSpc>
                <a:spcPct val="115000"/>
              </a:lnSpc>
              <a:spcBef>
                <a:spcPts val="1200"/>
              </a:spcBef>
              <a:spcAft>
                <a:spcPts val="0"/>
              </a:spcAft>
              <a:buNone/>
            </a:pPr>
            <a:endParaRPr sz="500" dirty="0">
              <a:solidFill>
                <a:srgbClr val="24292F"/>
              </a:solidFill>
              <a:highlight>
                <a:srgbClr val="FFFFFF"/>
              </a:highlight>
              <a:latin typeface="Montserrat"/>
              <a:ea typeface="Montserrat"/>
              <a:cs typeface="Montserrat"/>
              <a:sym typeface="Montserrat"/>
            </a:endParaRPr>
          </a:p>
          <a:p>
            <a:pPr marL="0" lvl="0" indent="0" algn="ctr" rtl="0">
              <a:lnSpc>
                <a:spcPct val="115000"/>
              </a:lnSpc>
              <a:spcBef>
                <a:spcPts val="1200"/>
              </a:spcBef>
              <a:spcAft>
                <a:spcPts val="0"/>
              </a:spcAft>
              <a:buNone/>
            </a:pPr>
            <a:r>
              <a:rPr lang="en" sz="2188" dirty="0">
                <a:solidFill>
                  <a:srgbClr val="24292F"/>
                </a:solidFill>
                <a:highlight>
                  <a:srgbClr val="FFFFFF"/>
                </a:highlight>
                <a:latin typeface="Covered By Your Grace"/>
                <a:ea typeface="Covered By Your Grace"/>
                <a:cs typeface="Covered By Your Grace"/>
                <a:sym typeface="Covered By Your Grace"/>
              </a:rPr>
              <a:t> </a:t>
            </a:r>
            <a:endParaRPr sz="2188" dirty="0">
              <a:solidFill>
                <a:srgbClr val="24292F"/>
              </a:solidFill>
              <a:highlight>
                <a:srgbClr val="FFFFFF"/>
              </a:highlight>
              <a:latin typeface="Covered By Your Grace"/>
              <a:ea typeface="Covered By Your Grace"/>
              <a:cs typeface="Covered By Your Grace"/>
              <a:sym typeface="Covered By Your Grace"/>
            </a:endParaRPr>
          </a:p>
          <a:p>
            <a:pPr marL="0" lvl="0" indent="0" algn="ctr" rtl="0">
              <a:lnSpc>
                <a:spcPct val="115000"/>
              </a:lnSpc>
              <a:spcBef>
                <a:spcPts val="1200"/>
              </a:spcBef>
              <a:spcAft>
                <a:spcPts val="1200"/>
              </a:spcAft>
              <a:buNone/>
            </a:pPr>
            <a:endParaRPr sz="700" dirty="0">
              <a:solidFill>
                <a:srgbClr val="24292F"/>
              </a:solidFill>
              <a:highlight>
                <a:srgbClr val="FFFFFF"/>
              </a:highlight>
            </a:endParaRPr>
          </a:p>
        </p:txBody>
      </p:sp>
      <p:pic>
        <p:nvPicPr>
          <p:cNvPr id="118" name="Google Shape;118;p20"/>
          <p:cNvPicPr preferRelativeResize="0"/>
          <p:nvPr/>
        </p:nvPicPr>
        <p:blipFill>
          <a:blip r:embed="rId3">
            <a:alphaModFix/>
          </a:blip>
          <a:stretch>
            <a:fillRect/>
          </a:stretch>
        </p:blipFill>
        <p:spPr>
          <a:xfrm rot="-469355">
            <a:off x="104459" y="3378896"/>
            <a:ext cx="2419312" cy="1700233"/>
          </a:xfrm>
          <a:prstGeom prst="rect">
            <a:avLst/>
          </a:prstGeom>
          <a:noFill/>
          <a:ln>
            <a:noFill/>
          </a:ln>
        </p:spPr>
      </p:pic>
      <p:pic>
        <p:nvPicPr>
          <p:cNvPr id="119" name="Google Shape;119;p20"/>
          <p:cNvPicPr preferRelativeResize="0"/>
          <p:nvPr/>
        </p:nvPicPr>
        <p:blipFill>
          <a:blip r:embed="rId4">
            <a:alphaModFix/>
          </a:blip>
          <a:stretch>
            <a:fillRect/>
          </a:stretch>
        </p:blipFill>
        <p:spPr>
          <a:xfrm rot="363997">
            <a:off x="6524115" y="34780"/>
            <a:ext cx="2397117" cy="2370739"/>
          </a:xfrm>
          <a:prstGeom prst="rect">
            <a:avLst/>
          </a:prstGeom>
          <a:noFill/>
          <a:ln>
            <a:noFill/>
          </a:ln>
        </p:spPr>
      </p:pic>
      <p:pic>
        <p:nvPicPr>
          <p:cNvPr id="120" name="Google Shape;120;p20"/>
          <p:cNvPicPr preferRelativeResize="0"/>
          <p:nvPr/>
        </p:nvPicPr>
        <p:blipFill>
          <a:blip r:embed="rId5">
            <a:alphaModFix/>
          </a:blip>
          <a:stretch>
            <a:fillRect/>
          </a:stretch>
        </p:blipFill>
        <p:spPr>
          <a:xfrm>
            <a:off x="4678186" y="2968500"/>
            <a:ext cx="2936000" cy="1949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anim calcmode="lin" valueType="num">
                                      <p:cBhvr>
                                        <p:cTn id="8" dur="1000" fill="hold"/>
                                        <p:tgtEl>
                                          <p:spTgt spid="120"/>
                                        </p:tgtEl>
                                        <p:attrNameLst>
                                          <p:attrName>ppt_x</p:attrName>
                                        </p:attrNameLst>
                                      </p:cBhvr>
                                      <p:tavLst>
                                        <p:tav tm="0">
                                          <p:val>
                                            <p:strVal val="#ppt_x"/>
                                          </p:val>
                                        </p:tav>
                                        <p:tav tm="100000">
                                          <p:val>
                                            <p:strVal val="#ppt_x"/>
                                          </p:val>
                                        </p:tav>
                                      </p:tavLst>
                                    </p:anim>
                                    <p:anim calcmode="lin" valueType="num">
                                      <p:cBhvr>
                                        <p:cTn id="9"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311700" y="1014823"/>
            <a:ext cx="8520600" cy="2523300"/>
          </a:xfrm>
          <a:prstGeom prst="rect">
            <a:avLst/>
          </a:prstGeom>
        </p:spPr>
        <p:txBody>
          <a:bodyPr spcFirstLastPara="1" wrap="square" lIns="91425" tIns="91425" rIns="91425" bIns="91425" anchor="b" anchorCtr="0">
            <a:normAutofit/>
          </a:bodyPr>
          <a:lstStyle/>
          <a:p>
            <a:pPr marL="0" lvl="0" indent="0" algn="ctr" rtl="0">
              <a:lnSpc>
                <a:spcPct val="115000"/>
              </a:lnSpc>
              <a:spcBef>
                <a:spcPts val="1200"/>
              </a:spcBef>
              <a:spcAft>
                <a:spcPts val="0"/>
              </a:spcAft>
              <a:buNone/>
            </a:pPr>
            <a:r>
              <a:rPr lang="en" sz="6650" dirty="0">
                <a:solidFill>
                  <a:srgbClr val="980000"/>
                </a:solidFill>
                <a:highlight>
                  <a:schemeClr val="lt1"/>
                </a:highlight>
                <a:latin typeface="Montserrat"/>
                <a:ea typeface="Montserrat"/>
                <a:cs typeface="Montserrat"/>
                <a:sym typeface="Montserrat"/>
              </a:rPr>
              <a:t>Sneak Peak</a:t>
            </a:r>
            <a:r>
              <a:rPr lang="en" sz="2688" dirty="0">
                <a:solidFill>
                  <a:srgbClr val="980000"/>
                </a:solidFill>
                <a:highlight>
                  <a:schemeClr val="lt1"/>
                </a:highlight>
                <a:latin typeface="Montserrat"/>
                <a:ea typeface="Montserrat"/>
                <a:cs typeface="Montserrat"/>
                <a:sym typeface="Montserrat"/>
              </a:rPr>
              <a:t> </a:t>
            </a:r>
            <a:endParaRPr sz="2688" dirty="0">
              <a:solidFill>
                <a:srgbClr val="980000"/>
              </a:solidFill>
              <a:highlight>
                <a:schemeClr val="lt1"/>
              </a:highlight>
              <a:latin typeface="Montserrat"/>
              <a:ea typeface="Montserrat"/>
              <a:cs typeface="Montserrat"/>
              <a:sym typeface="Montserrat"/>
            </a:endParaRPr>
          </a:p>
          <a:p>
            <a:pPr marL="0" lvl="0" indent="0" algn="ctr" rtl="0">
              <a:lnSpc>
                <a:spcPct val="115000"/>
              </a:lnSpc>
              <a:spcBef>
                <a:spcPts val="1200"/>
              </a:spcBef>
              <a:spcAft>
                <a:spcPts val="1200"/>
              </a:spcAft>
              <a:buNone/>
            </a:pPr>
            <a:r>
              <a:rPr lang="en" sz="2688" dirty="0">
                <a:solidFill>
                  <a:srgbClr val="24292F"/>
                </a:solidFill>
                <a:highlight>
                  <a:schemeClr val="lt1"/>
                </a:highlight>
                <a:latin typeface="Montserrat"/>
                <a:ea typeface="Montserrat"/>
                <a:cs typeface="Montserrat"/>
                <a:sym typeface="Montserrat"/>
              </a:rPr>
              <a:t>of our User Dashboard...</a:t>
            </a:r>
            <a:endParaRPr dirty="0">
              <a:latin typeface="Montserrat"/>
              <a:ea typeface="Montserrat"/>
              <a:cs typeface="Montserrat"/>
              <a:sym typeface="Montserrat"/>
            </a:endParaRPr>
          </a:p>
        </p:txBody>
      </p:sp>
      <p:pic>
        <p:nvPicPr>
          <p:cNvPr id="3" name="Google Shape;153;p24">
            <a:extLst>
              <a:ext uri="{FF2B5EF4-FFF2-40B4-BE49-F238E27FC236}">
                <a16:creationId xmlns:a16="http://schemas.microsoft.com/office/drawing/2014/main" id="{059C8988-DE5F-4DC2-BB53-9174BAEEE197}"/>
              </a:ext>
            </a:extLst>
          </p:cNvPr>
          <p:cNvPicPr preferRelativeResize="0"/>
          <p:nvPr/>
        </p:nvPicPr>
        <p:blipFill>
          <a:blip r:embed="rId3">
            <a:alphaModFix/>
          </a:blip>
          <a:stretch>
            <a:fillRect/>
          </a:stretch>
        </p:blipFill>
        <p:spPr>
          <a:xfrm>
            <a:off x="7427467" y="3885827"/>
            <a:ext cx="1258574" cy="1158583"/>
          </a:xfrm>
          <a:prstGeom prst="rect">
            <a:avLst/>
          </a:prstGeom>
          <a:noFill/>
          <a:ln>
            <a:noFill/>
          </a:ln>
        </p:spPr>
      </p:pic>
    </p:spTree>
    <p:extLst>
      <p:ext uri="{BB962C8B-B14F-4D97-AF65-F5344CB8AC3E}">
        <p14:creationId xmlns:p14="http://schemas.microsoft.com/office/powerpoint/2010/main" val="1605413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2382</TotalTime>
  <Words>2729</Words>
  <Application>Microsoft Office PowerPoint</Application>
  <PresentationFormat>On-screen Show (16:9)</PresentationFormat>
  <Paragraphs>168</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Calibri</vt:lpstr>
      <vt:lpstr>-apple-system</vt:lpstr>
      <vt:lpstr>Montserrat</vt:lpstr>
      <vt:lpstr>Avenir</vt:lpstr>
      <vt:lpstr>Arial</vt:lpstr>
      <vt:lpstr>Covered By Your Grace</vt:lpstr>
      <vt:lpstr>Simple Light</vt:lpstr>
      <vt:lpstr>A Big City Adventure Awaits</vt:lpstr>
      <vt:lpstr> Why This Topic?   We all enjoyed working with maps.    </vt:lpstr>
      <vt:lpstr>PowerPoint Presentation</vt:lpstr>
      <vt:lpstr>PowerPoint Presentation</vt:lpstr>
      <vt:lpstr>PowerPoint Presentation</vt:lpstr>
      <vt:lpstr>PowerPoint Presentation</vt:lpstr>
      <vt:lpstr>PowerPoint Presentation</vt:lpstr>
      <vt:lpstr>PowerPoint Presentation</vt:lpstr>
      <vt:lpstr>Sneak Peak  of our User Dashboard...</vt:lpstr>
      <vt:lpstr>PowerPoint Presentation</vt:lpstr>
      <vt:lpstr>PowerPoint Presentation</vt:lpstr>
      <vt:lpstr> Lets Demonstrate </vt:lpstr>
      <vt:lpstr>PowerPoint Presentation</vt:lpstr>
      <vt:lpstr> Behind the Scenes</vt:lpstr>
      <vt:lpstr>PowerPoint Presentation</vt:lpstr>
      <vt:lpstr>Data Exploration </vt:lpstr>
      <vt:lpstr>Weather Data London: Source: https://www.metoffice.gov.uk/pub/data/weather/uk/climate/stationdata/heathrowdata.txt More information: https://www.metoffice.gov.uk/research/climate/maps-and-data/historic-station-data NYC:  Source: https://www.weather.gov/wrh/Climate?wfo=okx</vt:lpstr>
      <vt:lpstr> Points of Interest Data London: Source: http://tour-pedia.org/about/datasets.html NYC:  Data.gov was used and these were all the datasets pulled https://catalog.data.gov/dataset/new-york-city-museums https://catalog.data.gov/dataset/new-york-city-art-galleries https://catalog.data.gov/dataset/new-york-city-water-trail-kayak-and-canoe-launch-sites https://catalog.data.gov/dataset/directory-of-temporary-public-art https://catalog.data.gov/dataset/nyc-parks-monuments     </vt:lpstr>
      <vt:lpstr>Food and Lodging Data        NYC &amp; London: Source: https://www.yelp.com/developers/documentation/v3/business_search YELP Business Search API     </vt:lpstr>
      <vt:lpstr>Database     </vt:lpstr>
      <vt:lpstr>   Model Flow Chart – Linear Regression Model     </vt:lpstr>
      <vt:lpstr>Utilized a nested loop to loop through the months for both cities for each weather element splitting into training and testing data.</vt:lpstr>
      <vt:lpstr>Weather Prediction Presentation </vt:lpstr>
      <vt:lpstr>New York Weather Predictions </vt:lpstr>
      <vt:lpstr>London Weather Predictions </vt:lpstr>
      <vt:lpstr>Model Performance &amp; Analysis       * Full model results and performance are included in the appendix at the end.</vt:lpstr>
      <vt:lpstr>Model Performance &amp; Analysis R-squared Score       * Full model results and performance are included in the appendix at the end.</vt:lpstr>
      <vt:lpstr> Project Challenges </vt:lpstr>
      <vt:lpstr> If Only We Had More Time </vt:lpstr>
      <vt:lpstr>PowerPoint Presentation</vt:lpstr>
      <vt:lpstr>Appendix </vt:lpstr>
      <vt:lpstr>High Temperature Model       </vt:lpstr>
      <vt:lpstr>Precipitation Model Results       </vt:lpstr>
      <vt:lpstr>NYC Snowfall Model Results       </vt:lpstr>
      <vt:lpstr>London Sunshine Model Results       </vt:lpstr>
      <vt:lpstr>High Temperature Model with R-squared Because we did not use a random_state value in earlier stages of our models, the outputs from these models differ and cannot be compared directly to the results above. Next time, we would use a random_state value throughout to increase consistency and reduce pain points.   </vt:lpstr>
      <vt:lpstr>Precipitation Model with R-squared Because we did not use a random_state value in earlier stages of our models, the outputs from these models differ and cannot be compared directly to the results above. Next time, we would use a random_state value throughout to increase consistency and reduce pain points.   </vt:lpstr>
      <vt:lpstr>NYC Snowfall Model with R-squared Because we did not use a random_state value in earlier stages of our models, the outputs from these models differ and cannot be compared directly to the results above. Next time, we would use a random_state value throughout to increase consistency and reduce pain points.   </vt:lpstr>
      <vt:lpstr>London Sunshine Model with R-squared Because we did not use a random_state value in earlier stages of our models, the outputs from these models differ and cannot be compared directly to the results above. Next time, we would use a random_state value throughout to increase consistency and reduce pain points.   </vt:lpstr>
      <vt:lpstr> Prediction Creation To evaluate our models, we utilized Mean Squared Error (MSE).  Initially we planned to show predictions for 2022 and 2023 however the ranges were nearly identical, so we only show one column for each weather feature. See London below.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Big City Adventure Awaits</dc:title>
  <dc:creator>Christine Mitchell</dc:creator>
  <cp:lastModifiedBy>Christine Mitchell</cp:lastModifiedBy>
  <cp:revision>89</cp:revision>
  <dcterms:modified xsi:type="dcterms:W3CDTF">2021-11-02T22:47:16Z</dcterms:modified>
</cp:coreProperties>
</file>